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7772400" cy="10058400"/>
  <p:notesSz cx="7772400" cy="10058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2124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463535" y="235965"/>
            <a:ext cx="83820" cy="9594215"/>
          </a:xfrm>
          <a:custGeom>
            <a:avLst/>
            <a:gdLst/>
            <a:ahLst/>
            <a:cxnLst/>
            <a:rect l="l" t="t" r="r" b="b"/>
            <a:pathLst>
              <a:path w="83820" h="9594215">
                <a:moveTo>
                  <a:pt x="83439" y="0"/>
                </a:moveTo>
                <a:lnTo>
                  <a:pt x="83439" y="8932697"/>
                </a:lnTo>
                <a:lnTo>
                  <a:pt x="0" y="9011450"/>
                </a:lnTo>
                <a:lnTo>
                  <a:pt x="82842" y="9085084"/>
                </a:lnTo>
                <a:lnTo>
                  <a:pt x="83451" y="9593846"/>
                </a:lnTo>
              </a:path>
            </a:pathLst>
          </a:custGeom>
          <a:ln w="6350">
            <a:solidFill>
              <a:srgbClr val="7973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28600" y="557212"/>
            <a:ext cx="2521585" cy="9088755"/>
          </a:xfrm>
          <a:custGeom>
            <a:avLst/>
            <a:gdLst/>
            <a:ahLst/>
            <a:cxnLst/>
            <a:rect l="l" t="t" r="r" b="b"/>
            <a:pathLst>
              <a:path w="2521585" h="9088755">
                <a:moveTo>
                  <a:pt x="0" y="9088170"/>
                </a:moveTo>
                <a:lnTo>
                  <a:pt x="2521178" y="9088170"/>
                </a:lnTo>
                <a:lnTo>
                  <a:pt x="2521178" y="0"/>
                </a:lnTo>
                <a:lnTo>
                  <a:pt x="0" y="0"/>
                </a:lnTo>
                <a:lnTo>
                  <a:pt x="0" y="9088170"/>
                </a:lnTo>
                <a:close/>
              </a:path>
            </a:pathLst>
          </a:custGeom>
          <a:solidFill>
            <a:srgbClr val="9C3A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590685" y="557213"/>
            <a:ext cx="0" cy="9088755"/>
          </a:xfrm>
          <a:custGeom>
            <a:avLst/>
            <a:gdLst/>
            <a:ahLst/>
            <a:cxnLst/>
            <a:rect l="l" t="t" r="r" b="b"/>
            <a:pathLst>
              <a:path h="9088755">
                <a:moveTo>
                  <a:pt x="0" y="0"/>
                </a:moveTo>
                <a:lnTo>
                  <a:pt x="0" y="908817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902398" y="557213"/>
            <a:ext cx="0" cy="9088755"/>
          </a:xfrm>
          <a:custGeom>
            <a:avLst/>
            <a:gdLst/>
            <a:ahLst/>
            <a:cxnLst/>
            <a:rect l="l" t="t" r="r" b="b"/>
            <a:pathLst>
              <a:path h="9088755">
                <a:moveTo>
                  <a:pt x="0" y="0"/>
                </a:moveTo>
                <a:lnTo>
                  <a:pt x="0" y="908817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2022805" y="557213"/>
            <a:ext cx="0" cy="9088755"/>
          </a:xfrm>
          <a:custGeom>
            <a:avLst/>
            <a:gdLst/>
            <a:ahLst/>
            <a:cxnLst/>
            <a:rect l="l" t="t" r="r" b="b"/>
            <a:pathLst>
              <a:path h="9088755">
                <a:moveTo>
                  <a:pt x="0" y="0"/>
                </a:moveTo>
                <a:lnTo>
                  <a:pt x="0" y="908817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34519" y="557213"/>
            <a:ext cx="0" cy="9088755"/>
          </a:xfrm>
          <a:custGeom>
            <a:avLst/>
            <a:gdLst/>
            <a:ahLst/>
            <a:cxnLst/>
            <a:rect l="l" t="t" r="r" b="b"/>
            <a:pathLst>
              <a:path h="9088755">
                <a:moveTo>
                  <a:pt x="0" y="0"/>
                </a:moveTo>
                <a:lnTo>
                  <a:pt x="0" y="908817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470279" y="557213"/>
            <a:ext cx="0" cy="9088755"/>
          </a:xfrm>
          <a:custGeom>
            <a:avLst/>
            <a:gdLst/>
            <a:ahLst/>
            <a:cxnLst/>
            <a:rect l="l" t="t" r="r" b="b"/>
            <a:pathLst>
              <a:path h="9088755">
                <a:moveTo>
                  <a:pt x="0" y="0"/>
                </a:moveTo>
                <a:lnTo>
                  <a:pt x="0" y="908817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2314422" y="557213"/>
            <a:ext cx="0" cy="9088755"/>
          </a:xfrm>
          <a:custGeom>
            <a:avLst/>
            <a:gdLst/>
            <a:ahLst/>
            <a:cxnLst/>
            <a:rect l="l" t="t" r="r" b="b"/>
            <a:pathLst>
              <a:path h="9088755">
                <a:moveTo>
                  <a:pt x="0" y="0"/>
                </a:moveTo>
                <a:lnTo>
                  <a:pt x="0" y="908817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626132" y="557213"/>
            <a:ext cx="0" cy="9088755"/>
          </a:xfrm>
          <a:custGeom>
            <a:avLst/>
            <a:gdLst/>
            <a:ahLst/>
            <a:cxnLst/>
            <a:rect l="l" t="t" r="r" b="b"/>
            <a:pathLst>
              <a:path h="9088755">
                <a:moveTo>
                  <a:pt x="0" y="0"/>
                </a:moveTo>
                <a:lnTo>
                  <a:pt x="0" y="908817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1746542" y="557213"/>
            <a:ext cx="0" cy="9088755"/>
          </a:xfrm>
          <a:custGeom>
            <a:avLst/>
            <a:gdLst/>
            <a:ahLst/>
            <a:cxnLst/>
            <a:rect l="l" t="t" r="r" b="b"/>
            <a:pathLst>
              <a:path h="9088755">
                <a:moveTo>
                  <a:pt x="0" y="0"/>
                </a:moveTo>
                <a:lnTo>
                  <a:pt x="0" y="908817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1194012" y="557213"/>
            <a:ext cx="0" cy="9088755"/>
          </a:xfrm>
          <a:custGeom>
            <a:avLst/>
            <a:gdLst/>
            <a:ahLst/>
            <a:cxnLst/>
            <a:rect l="l" t="t" r="r" b="b"/>
            <a:pathLst>
              <a:path h="9088755">
                <a:moveTo>
                  <a:pt x="0" y="0"/>
                </a:moveTo>
                <a:lnTo>
                  <a:pt x="0" y="908817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2796273" y="394035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0" y="3940352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2796273" y="4483874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0" y="4483874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2796273" y="2232139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0" y="2232139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2796273" y="3365766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0" y="3365766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2796273" y="1657553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0" y="1657553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2796273" y="280671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0" y="2806712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2796273" y="1098499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0" y="1098499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2796273" y="3660825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0" y="3660825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2796273" y="4204347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0" y="4204347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2796273" y="195261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0" y="1952612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2796273" y="308625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0" y="3086252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2796273" y="1378026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0" y="1378026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2796273" y="2527198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0" y="2527198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2796273" y="81897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0" y="818972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bk object 55"/>
          <p:cNvSpPr/>
          <p:nvPr/>
        </p:nvSpPr>
        <p:spPr>
          <a:xfrm>
            <a:off x="2796273" y="7863713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bk object 56"/>
          <p:cNvSpPr/>
          <p:nvPr/>
        </p:nvSpPr>
        <p:spPr>
          <a:xfrm>
            <a:off x="0" y="7863713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bk object 57"/>
          <p:cNvSpPr/>
          <p:nvPr/>
        </p:nvSpPr>
        <p:spPr>
          <a:xfrm>
            <a:off x="2796273" y="8965183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bk object 58"/>
          <p:cNvSpPr/>
          <p:nvPr/>
        </p:nvSpPr>
        <p:spPr>
          <a:xfrm>
            <a:off x="0" y="8965183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bk object 59"/>
          <p:cNvSpPr/>
          <p:nvPr/>
        </p:nvSpPr>
        <p:spPr>
          <a:xfrm>
            <a:off x="2796273" y="8407234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bk object 60"/>
          <p:cNvSpPr/>
          <p:nvPr/>
        </p:nvSpPr>
        <p:spPr>
          <a:xfrm>
            <a:off x="0" y="8407234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bk object 61"/>
          <p:cNvSpPr/>
          <p:nvPr/>
        </p:nvSpPr>
        <p:spPr>
          <a:xfrm>
            <a:off x="2796273" y="9508705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bk object 62"/>
          <p:cNvSpPr/>
          <p:nvPr/>
        </p:nvSpPr>
        <p:spPr>
          <a:xfrm>
            <a:off x="0" y="9508705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bk object 63"/>
          <p:cNvSpPr/>
          <p:nvPr/>
        </p:nvSpPr>
        <p:spPr>
          <a:xfrm>
            <a:off x="2796273" y="6155499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bk object 64"/>
          <p:cNvSpPr/>
          <p:nvPr/>
        </p:nvSpPr>
        <p:spPr>
          <a:xfrm>
            <a:off x="0" y="6155499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bk object 65"/>
          <p:cNvSpPr/>
          <p:nvPr/>
        </p:nvSpPr>
        <p:spPr>
          <a:xfrm>
            <a:off x="2796273" y="7289127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bk object 66"/>
          <p:cNvSpPr/>
          <p:nvPr/>
        </p:nvSpPr>
        <p:spPr>
          <a:xfrm>
            <a:off x="0" y="7289127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bk object 67"/>
          <p:cNvSpPr/>
          <p:nvPr/>
        </p:nvSpPr>
        <p:spPr>
          <a:xfrm>
            <a:off x="2796273" y="5580913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bk object 68"/>
          <p:cNvSpPr/>
          <p:nvPr/>
        </p:nvSpPr>
        <p:spPr>
          <a:xfrm>
            <a:off x="0" y="5580913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bk object 69"/>
          <p:cNvSpPr/>
          <p:nvPr/>
        </p:nvSpPr>
        <p:spPr>
          <a:xfrm>
            <a:off x="2796273" y="673007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bk object 70"/>
          <p:cNvSpPr/>
          <p:nvPr/>
        </p:nvSpPr>
        <p:spPr>
          <a:xfrm>
            <a:off x="0" y="6730072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bk object 71"/>
          <p:cNvSpPr/>
          <p:nvPr/>
        </p:nvSpPr>
        <p:spPr>
          <a:xfrm>
            <a:off x="2796273" y="5021859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bk object 72"/>
          <p:cNvSpPr/>
          <p:nvPr/>
        </p:nvSpPr>
        <p:spPr>
          <a:xfrm>
            <a:off x="0" y="5021859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bk object 73"/>
          <p:cNvSpPr/>
          <p:nvPr/>
        </p:nvSpPr>
        <p:spPr>
          <a:xfrm>
            <a:off x="2796273" y="7584185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bk object 74"/>
          <p:cNvSpPr/>
          <p:nvPr/>
        </p:nvSpPr>
        <p:spPr>
          <a:xfrm>
            <a:off x="0" y="7584185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bk object 75"/>
          <p:cNvSpPr/>
          <p:nvPr/>
        </p:nvSpPr>
        <p:spPr>
          <a:xfrm>
            <a:off x="2796273" y="8685656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bk object 76"/>
          <p:cNvSpPr/>
          <p:nvPr/>
        </p:nvSpPr>
        <p:spPr>
          <a:xfrm>
            <a:off x="0" y="8685656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bk object 77"/>
          <p:cNvSpPr/>
          <p:nvPr/>
        </p:nvSpPr>
        <p:spPr>
          <a:xfrm>
            <a:off x="2796273" y="8127707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bk object 78"/>
          <p:cNvSpPr/>
          <p:nvPr/>
        </p:nvSpPr>
        <p:spPr>
          <a:xfrm>
            <a:off x="0" y="8127707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bk object 79"/>
          <p:cNvSpPr/>
          <p:nvPr/>
        </p:nvSpPr>
        <p:spPr>
          <a:xfrm>
            <a:off x="2796273" y="9229180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bk object 80"/>
          <p:cNvSpPr/>
          <p:nvPr/>
        </p:nvSpPr>
        <p:spPr>
          <a:xfrm>
            <a:off x="0" y="9229180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bk object 81"/>
          <p:cNvSpPr/>
          <p:nvPr/>
        </p:nvSpPr>
        <p:spPr>
          <a:xfrm>
            <a:off x="2796273" y="587597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bk object 82"/>
          <p:cNvSpPr/>
          <p:nvPr/>
        </p:nvSpPr>
        <p:spPr>
          <a:xfrm>
            <a:off x="0" y="5875972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bk object 83"/>
          <p:cNvSpPr/>
          <p:nvPr/>
        </p:nvSpPr>
        <p:spPr>
          <a:xfrm>
            <a:off x="2796273" y="7009600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bk object 84"/>
          <p:cNvSpPr/>
          <p:nvPr/>
        </p:nvSpPr>
        <p:spPr>
          <a:xfrm>
            <a:off x="0" y="7009600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bk object 85"/>
          <p:cNvSpPr/>
          <p:nvPr/>
        </p:nvSpPr>
        <p:spPr>
          <a:xfrm>
            <a:off x="2796273" y="5301386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bk object 86"/>
          <p:cNvSpPr/>
          <p:nvPr/>
        </p:nvSpPr>
        <p:spPr>
          <a:xfrm>
            <a:off x="0" y="5301386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bk object 87"/>
          <p:cNvSpPr/>
          <p:nvPr/>
        </p:nvSpPr>
        <p:spPr>
          <a:xfrm>
            <a:off x="2796273" y="6450545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bk object 88"/>
          <p:cNvSpPr/>
          <p:nvPr/>
        </p:nvSpPr>
        <p:spPr>
          <a:xfrm>
            <a:off x="0" y="6450545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bk object 89"/>
          <p:cNvSpPr/>
          <p:nvPr/>
        </p:nvSpPr>
        <p:spPr>
          <a:xfrm>
            <a:off x="2796273" y="474233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644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bk object 90"/>
          <p:cNvSpPr/>
          <p:nvPr/>
        </p:nvSpPr>
        <p:spPr>
          <a:xfrm>
            <a:off x="0" y="4742332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bk object 91"/>
          <p:cNvSpPr/>
          <p:nvPr/>
        </p:nvSpPr>
        <p:spPr>
          <a:xfrm>
            <a:off x="228600" y="457200"/>
            <a:ext cx="2521178" cy="9239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bk object 92"/>
          <p:cNvSpPr/>
          <p:nvPr/>
        </p:nvSpPr>
        <p:spPr>
          <a:xfrm>
            <a:off x="0" y="1514030"/>
            <a:ext cx="7772400" cy="4141470"/>
          </a:xfrm>
          <a:custGeom>
            <a:avLst/>
            <a:gdLst/>
            <a:ahLst/>
            <a:cxnLst/>
            <a:rect l="l" t="t" r="r" b="b"/>
            <a:pathLst>
              <a:path w="7772400" h="4141470">
                <a:moveTo>
                  <a:pt x="0" y="991419"/>
                </a:moveTo>
                <a:lnTo>
                  <a:pt x="1121162" y="486219"/>
                </a:lnTo>
                <a:lnTo>
                  <a:pt x="1619967" y="1039507"/>
                </a:lnTo>
                <a:lnTo>
                  <a:pt x="2037886" y="570052"/>
                </a:lnTo>
                <a:lnTo>
                  <a:pt x="2698476" y="1437703"/>
                </a:lnTo>
                <a:lnTo>
                  <a:pt x="3399504" y="653884"/>
                </a:lnTo>
                <a:lnTo>
                  <a:pt x="4607756" y="4141266"/>
                </a:lnTo>
                <a:lnTo>
                  <a:pt x="5123414" y="720953"/>
                </a:lnTo>
                <a:lnTo>
                  <a:pt x="5987903" y="1291005"/>
                </a:lnTo>
                <a:lnTo>
                  <a:pt x="6513683" y="0"/>
                </a:lnTo>
                <a:lnTo>
                  <a:pt x="7772400" y="174611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bk object 93"/>
          <p:cNvSpPr/>
          <p:nvPr/>
        </p:nvSpPr>
        <p:spPr>
          <a:xfrm>
            <a:off x="0" y="718375"/>
            <a:ext cx="7772400" cy="4787265"/>
          </a:xfrm>
          <a:custGeom>
            <a:avLst/>
            <a:gdLst/>
            <a:ahLst/>
            <a:cxnLst/>
            <a:rect l="l" t="t" r="r" b="b"/>
            <a:pathLst>
              <a:path w="7772400" h="4787265">
                <a:moveTo>
                  <a:pt x="0" y="4007907"/>
                </a:moveTo>
                <a:lnTo>
                  <a:pt x="149349" y="3528707"/>
                </a:lnTo>
                <a:lnTo>
                  <a:pt x="688705" y="4787036"/>
                </a:lnTo>
                <a:lnTo>
                  <a:pt x="1147150" y="0"/>
                </a:lnTo>
                <a:lnTo>
                  <a:pt x="1956178" y="3390049"/>
                </a:lnTo>
                <a:lnTo>
                  <a:pt x="2535984" y="1227289"/>
                </a:lnTo>
                <a:lnTo>
                  <a:pt x="3196689" y="4257217"/>
                </a:lnTo>
                <a:lnTo>
                  <a:pt x="4061343" y="3181007"/>
                </a:lnTo>
                <a:lnTo>
                  <a:pt x="5108026" y="4008856"/>
                </a:lnTo>
                <a:lnTo>
                  <a:pt x="5381076" y="3280359"/>
                </a:lnTo>
                <a:lnTo>
                  <a:pt x="5987844" y="3942638"/>
                </a:lnTo>
                <a:lnTo>
                  <a:pt x="7772400" y="64871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bk object 94"/>
          <p:cNvSpPr/>
          <p:nvPr/>
        </p:nvSpPr>
        <p:spPr>
          <a:xfrm>
            <a:off x="0" y="4920221"/>
            <a:ext cx="7772400" cy="3535679"/>
          </a:xfrm>
          <a:custGeom>
            <a:avLst/>
            <a:gdLst/>
            <a:ahLst/>
            <a:cxnLst/>
            <a:rect l="l" t="t" r="r" b="b"/>
            <a:pathLst>
              <a:path w="7772400" h="3535679">
                <a:moveTo>
                  <a:pt x="0" y="1691826"/>
                </a:moveTo>
                <a:lnTo>
                  <a:pt x="952013" y="3535210"/>
                </a:lnTo>
                <a:lnTo>
                  <a:pt x="1538499" y="730275"/>
                </a:lnTo>
                <a:lnTo>
                  <a:pt x="2091292" y="1943950"/>
                </a:lnTo>
                <a:lnTo>
                  <a:pt x="3156428" y="0"/>
                </a:lnTo>
                <a:lnTo>
                  <a:pt x="4949630" y="2074659"/>
                </a:lnTo>
                <a:lnTo>
                  <a:pt x="5960830" y="697090"/>
                </a:lnTo>
                <a:lnTo>
                  <a:pt x="7214726" y="2174240"/>
                </a:lnTo>
                <a:lnTo>
                  <a:pt x="7772400" y="1264627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bk object 95"/>
          <p:cNvSpPr/>
          <p:nvPr/>
        </p:nvSpPr>
        <p:spPr>
          <a:xfrm>
            <a:off x="0" y="4292003"/>
            <a:ext cx="7772400" cy="4574540"/>
          </a:xfrm>
          <a:custGeom>
            <a:avLst/>
            <a:gdLst/>
            <a:ahLst/>
            <a:cxnLst/>
            <a:rect l="l" t="t" r="r" b="b"/>
            <a:pathLst>
              <a:path w="7772400" h="4574540">
                <a:moveTo>
                  <a:pt x="0" y="2862845"/>
                </a:moveTo>
                <a:lnTo>
                  <a:pt x="716607" y="1940966"/>
                </a:lnTo>
                <a:lnTo>
                  <a:pt x="1188438" y="4573943"/>
                </a:lnTo>
                <a:lnTo>
                  <a:pt x="1579382" y="3130867"/>
                </a:lnTo>
                <a:lnTo>
                  <a:pt x="1771495" y="4016971"/>
                </a:lnTo>
                <a:lnTo>
                  <a:pt x="3075772" y="0"/>
                </a:lnTo>
                <a:lnTo>
                  <a:pt x="4396915" y="4219511"/>
                </a:lnTo>
                <a:lnTo>
                  <a:pt x="5259689" y="2312289"/>
                </a:lnTo>
                <a:lnTo>
                  <a:pt x="5798931" y="3073908"/>
                </a:lnTo>
                <a:lnTo>
                  <a:pt x="7093099" y="1459953"/>
                </a:lnTo>
                <a:lnTo>
                  <a:pt x="7713228" y="1991601"/>
                </a:lnTo>
                <a:lnTo>
                  <a:pt x="7772400" y="191546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bk object 96"/>
          <p:cNvSpPr/>
          <p:nvPr/>
        </p:nvSpPr>
        <p:spPr>
          <a:xfrm>
            <a:off x="2792183" y="5217883"/>
            <a:ext cx="4980216" cy="4432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bk object 97"/>
          <p:cNvSpPr/>
          <p:nvPr/>
        </p:nvSpPr>
        <p:spPr>
          <a:xfrm>
            <a:off x="2769736" y="457200"/>
            <a:ext cx="0" cy="6985"/>
          </a:xfrm>
          <a:custGeom>
            <a:avLst/>
            <a:gdLst/>
            <a:ahLst/>
            <a:cxnLst/>
            <a:rect l="l" t="t" r="r" b="b"/>
            <a:pathLst>
              <a:path h="6984">
                <a:moveTo>
                  <a:pt x="0" y="0"/>
                </a:moveTo>
                <a:lnTo>
                  <a:pt x="0" y="6654"/>
                </a:lnTo>
              </a:path>
            </a:pathLst>
          </a:custGeom>
          <a:ln w="53073">
            <a:solidFill>
              <a:srgbClr val="D1CDC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bk object 98"/>
          <p:cNvSpPr/>
          <p:nvPr/>
        </p:nvSpPr>
        <p:spPr>
          <a:xfrm>
            <a:off x="2769736" y="557212"/>
            <a:ext cx="0" cy="9088755"/>
          </a:xfrm>
          <a:custGeom>
            <a:avLst/>
            <a:gdLst/>
            <a:ahLst/>
            <a:cxnLst/>
            <a:rect l="l" t="t" r="r" b="b"/>
            <a:pathLst>
              <a:path h="9088755">
                <a:moveTo>
                  <a:pt x="0" y="0"/>
                </a:moveTo>
                <a:lnTo>
                  <a:pt x="0" y="9088170"/>
                </a:lnTo>
              </a:path>
            </a:pathLst>
          </a:custGeom>
          <a:ln w="53073">
            <a:solidFill>
              <a:srgbClr val="D1CDC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bk object 99"/>
          <p:cNvSpPr/>
          <p:nvPr/>
        </p:nvSpPr>
        <p:spPr>
          <a:xfrm>
            <a:off x="228600" y="228600"/>
            <a:ext cx="7315200" cy="235585"/>
          </a:xfrm>
          <a:custGeom>
            <a:avLst/>
            <a:gdLst/>
            <a:ahLst/>
            <a:cxnLst/>
            <a:rect l="l" t="t" r="r" b="b"/>
            <a:pathLst>
              <a:path w="7315200" h="235584">
                <a:moveTo>
                  <a:pt x="0" y="235254"/>
                </a:moveTo>
                <a:lnTo>
                  <a:pt x="7315200" y="235254"/>
                </a:lnTo>
                <a:lnTo>
                  <a:pt x="7315200" y="0"/>
                </a:lnTo>
                <a:lnTo>
                  <a:pt x="0" y="0"/>
                </a:lnTo>
                <a:lnTo>
                  <a:pt x="0" y="235254"/>
                </a:lnTo>
                <a:close/>
              </a:path>
            </a:pathLst>
          </a:custGeom>
          <a:solidFill>
            <a:srgbClr val="4A19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bk object 100"/>
          <p:cNvSpPr/>
          <p:nvPr/>
        </p:nvSpPr>
        <p:spPr>
          <a:xfrm>
            <a:off x="228600" y="463854"/>
            <a:ext cx="7315200" cy="93345"/>
          </a:xfrm>
          <a:custGeom>
            <a:avLst/>
            <a:gdLst/>
            <a:ahLst/>
            <a:cxnLst/>
            <a:rect l="l" t="t" r="r" b="b"/>
            <a:pathLst>
              <a:path w="7315200" h="93345">
                <a:moveTo>
                  <a:pt x="0" y="93357"/>
                </a:moveTo>
                <a:lnTo>
                  <a:pt x="7315200" y="93357"/>
                </a:lnTo>
                <a:lnTo>
                  <a:pt x="7315200" y="0"/>
                </a:lnTo>
                <a:lnTo>
                  <a:pt x="0" y="0"/>
                </a:lnTo>
                <a:lnTo>
                  <a:pt x="0" y="93357"/>
                </a:lnTo>
                <a:close/>
              </a:path>
            </a:pathLst>
          </a:custGeom>
          <a:solidFill>
            <a:srgbClr val="DDAF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A191C"/>
                </a:solidFill>
                <a:latin typeface="Palatino Linotype" panose="02040502050505030304"/>
                <a:cs typeface="Palatino Linotype" panose="020405020505050303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A191C"/>
                </a:solidFill>
                <a:latin typeface="Palatino Linotype" panose="02040502050505030304"/>
                <a:cs typeface="Palatino Linotype" panose="020405020505050303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A191C"/>
                </a:solidFill>
                <a:latin typeface="Palatino Linotype" panose="02040502050505030304"/>
                <a:cs typeface="Palatino Linotype" panose="020405020505050303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8587" y="557199"/>
            <a:ext cx="2514600" cy="9088755"/>
          </a:xfrm>
          <a:custGeom>
            <a:avLst/>
            <a:gdLst/>
            <a:ahLst/>
            <a:cxnLst/>
            <a:rect l="l" t="t" r="r" b="b"/>
            <a:pathLst>
              <a:path w="2514600" h="9088755">
                <a:moveTo>
                  <a:pt x="0" y="9088170"/>
                </a:moveTo>
                <a:lnTo>
                  <a:pt x="2514612" y="9088170"/>
                </a:lnTo>
                <a:lnTo>
                  <a:pt x="2514612" y="0"/>
                </a:lnTo>
                <a:lnTo>
                  <a:pt x="0" y="0"/>
                </a:lnTo>
                <a:lnTo>
                  <a:pt x="0" y="9088170"/>
                </a:lnTo>
                <a:close/>
              </a:path>
            </a:pathLst>
          </a:custGeom>
          <a:solidFill>
            <a:srgbClr val="9C3A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28587" y="520700"/>
            <a:ext cx="2514612" cy="9169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847975" y="285737"/>
            <a:ext cx="83820" cy="9444355"/>
          </a:xfrm>
          <a:custGeom>
            <a:avLst/>
            <a:gdLst/>
            <a:ahLst/>
            <a:cxnLst/>
            <a:rect l="l" t="t" r="r" b="b"/>
            <a:pathLst>
              <a:path w="83819" h="9444355">
                <a:moveTo>
                  <a:pt x="12" y="9444037"/>
                </a:moveTo>
                <a:lnTo>
                  <a:pt x="12" y="1583702"/>
                </a:lnTo>
                <a:lnTo>
                  <a:pt x="83451" y="1504962"/>
                </a:lnTo>
                <a:lnTo>
                  <a:pt x="609" y="1431315"/>
                </a:lnTo>
                <a:lnTo>
                  <a:pt x="0" y="0"/>
                </a:lnTo>
              </a:path>
            </a:pathLst>
          </a:custGeom>
          <a:ln w="6350">
            <a:solidFill>
              <a:srgbClr val="7973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228587" y="9695319"/>
            <a:ext cx="7315200" cy="134620"/>
          </a:xfrm>
          <a:custGeom>
            <a:avLst/>
            <a:gdLst/>
            <a:ahLst/>
            <a:cxnLst/>
            <a:rect l="l" t="t" r="r" b="b"/>
            <a:pathLst>
              <a:path w="7315200" h="134620">
                <a:moveTo>
                  <a:pt x="0" y="0"/>
                </a:moveTo>
                <a:lnTo>
                  <a:pt x="7315200" y="0"/>
                </a:lnTo>
                <a:lnTo>
                  <a:pt x="7315200" y="134467"/>
                </a:lnTo>
                <a:lnTo>
                  <a:pt x="0" y="134467"/>
                </a:lnTo>
                <a:lnTo>
                  <a:pt x="0" y="0"/>
                </a:lnTo>
                <a:close/>
              </a:path>
            </a:pathLst>
          </a:custGeom>
          <a:solidFill>
            <a:srgbClr val="4A19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228587" y="9645370"/>
            <a:ext cx="7315200" cy="53975"/>
          </a:xfrm>
          <a:custGeom>
            <a:avLst/>
            <a:gdLst/>
            <a:ahLst/>
            <a:cxnLst/>
            <a:rect l="l" t="t" r="r" b="b"/>
            <a:pathLst>
              <a:path w="7315200" h="53975">
                <a:moveTo>
                  <a:pt x="0" y="53784"/>
                </a:moveTo>
                <a:lnTo>
                  <a:pt x="7315200" y="53784"/>
                </a:lnTo>
                <a:lnTo>
                  <a:pt x="7315200" y="0"/>
                </a:lnTo>
                <a:lnTo>
                  <a:pt x="0" y="0"/>
                </a:lnTo>
                <a:lnTo>
                  <a:pt x="0" y="53784"/>
                </a:lnTo>
                <a:close/>
              </a:path>
            </a:pathLst>
          </a:custGeom>
          <a:solidFill>
            <a:srgbClr val="DDAF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228587" y="228587"/>
            <a:ext cx="7315200" cy="235585"/>
          </a:xfrm>
          <a:custGeom>
            <a:avLst/>
            <a:gdLst/>
            <a:ahLst/>
            <a:cxnLst/>
            <a:rect l="l" t="t" r="r" b="b"/>
            <a:pathLst>
              <a:path w="7315200" h="235584">
                <a:moveTo>
                  <a:pt x="0" y="235254"/>
                </a:moveTo>
                <a:lnTo>
                  <a:pt x="7315200" y="235254"/>
                </a:lnTo>
                <a:lnTo>
                  <a:pt x="7315200" y="0"/>
                </a:lnTo>
                <a:lnTo>
                  <a:pt x="0" y="0"/>
                </a:lnTo>
                <a:lnTo>
                  <a:pt x="0" y="235254"/>
                </a:lnTo>
                <a:close/>
              </a:path>
            </a:pathLst>
          </a:custGeom>
          <a:solidFill>
            <a:srgbClr val="4A19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228587" y="463842"/>
            <a:ext cx="7315200" cy="93345"/>
          </a:xfrm>
          <a:custGeom>
            <a:avLst/>
            <a:gdLst/>
            <a:ahLst/>
            <a:cxnLst/>
            <a:rect l="l" t="t" r="r" b="b"/>
            <a:pathLst>
              <a:path w="7315200" h="93345">
                <a:moveTo>
                  <a:pt x="0" y="93357"/>
                </a:moveTo>
                <a:lnTo>
                  <a:pt x="7315200" y="93357"/>
                </a:lnTo>
                <a:lnTo>
                  <a:pt x="7315200" y="0"/>
                </a:lnTo>
                <a:lnTo>
                  <a:pt x="0" y="0"/>
                </a:lnTo>
                <a:lnTo>
                  <a:pt x="0" y="93357"/>
                </a:lnTo>
                <a:close/>
              </a:path>
            </a:pathLst>
          </a:custGeom>
          <a:solidFill>
            <a:srgbClr val="DDAF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59100" y="2967799"/>
            <a:ext cx="3486150" cy="49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4A191C"/>
                </a:solidFill>
                <a:latin typeface="Palatino Linotype" panose="02040502050505030304"/>
                <a:cs typeface="Palatino Linotype" panose="020405020505050303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5219" y="235940"/>
            <a:ext cx="11252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HCI</a:t>
            </a:r>
            <a:r>
              <a:rPr sz="1400" spc="-9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9695332"/>
            <a:ext cx="7315200" cy="134620"/>
          </a:xfrm>
          <a:custGeom>
            <a:avLst/>
            <a:gdLst/>
            <a:ahLst/>
            <a:cxnLst/>
            <a:rect l="l" t="t" r="r" b="b"/>
            <a:pathLst>
              <a:path w="7315200" h="134620">
                <a:moveTo>
                  <a:pt x="0" y="0"/>
                </a:moveTo>
                <a:lnTo>
                  <a:pt x="7315200" y="0"/>
                </a:lnTo>
                <a:lnTo>
                  <a:pt x="7315200" y="134467"/>
                </a:lnTo>
                <a:lnTo>
                  <a:pt x="0" y="134467"/>
                </a:lnTo>
                <a:lnTo>
                  <a:pt x="0" y="0"/>
                </a:lnTo>
                <a:close/>
              </a:path>
            </a:pathLst>
          </a:custGeom>
          <a:solidFill>
            <a:srgbClr val="4A19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8600" y="9645383"/>
            <a:ext cx="7315200" cy="53975"/>
          </a:xfrm>
          <a:custGeom>
            <a:avLst/>
            <a:gdLst/>
            <a:ahLst/>
            <a:cxnLst/>
            <a:rect l="l" t="t" r="r" b="b"/>
            <a:pathLst>
              <a:path w="7315200" h="53975">
                <a:moveTo>
                  <a:pt x="0" y="53784"/>
                </a:moveTo>
                <a:lnTo>
                  <a:pt x="7315200" y="53784"/>
                </a:lnTo>
                <a:lnTo>
                  <a:pt x="7315200" y="0"/>
                </a:lnTo>
                <a:lnTo>
                  <a:pt x="0" y="0"/>
                </a:lnTo>
                <a:lnTo>
                  <a:pt x="0" y="53784"/>
                </a:lnTo>
                <a:close/>
              </a:path>
            </a:pathLst>
          </a:custGeom>
          <a:solidFill>
            <a:srgbClr val="DDAF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62165" y="9041638"/>
            <a:ext cx="1803400" cy="485775"/>
          </a:xfrm>
          <a:custGeom>
            <a:avLst/>
            <a:gdLst/>
            <a:ahLst/>
            <a:cxnLst/>
            <a:rect l="l" t="t" r="r" b="b"/>
            <a:pathLst>
              <a:path w="1803400" h="485775">
                <a:moveTo>
                  <a:pt x="1792020" y="39428"/>
                </a:moveTo>
                <a:lnTo>
                  <a:pt x="1562588" y="39428"/>
                </a:lnTo>
                <a:lnTo>
                  <a:pt x="1624078" y="54583"/>
                </a:lnTo>
                <a:lnTo>
                  <a:pt x="1634207" y="63479"/>
                </a:lnTo>
                <a:lnTo>
                  <a:pt x="1601033" y="91825"/>
                </a:lnTo>
                <a:lnTo>
                  <a:pt x="1563870" y="109753"/>
                </a:lnTo>
                <a:lnTo>
                  <a:pt x="1517083" y="129170"/>
                </a:lnTo>
                <a:lnTo>
                  <a:pt x="1463743" y="149314"/>
                </a:lnTo>
                <a:lnTo>
                  <a:pt x="1406918" y="169423"/>
                </a:lnTo>
                <a:lnTo>
                  <a:pt x="1349678" y="188737"/>
                </a:lnTo>
                <a:lnTo>
                  <a:pt x="1246235" y="221931"/>
                </a:lnTo>
                <a:lnTo>
                  <a:pt x="1164707" y="246722"/>
                </a:lnTo>
                <a:lnTo>
                  <a:pt x="6352" y="483170"/>
                </a:lnTo>
                <a:lnTo>
                  <a:pt x="0" y="485212"/>
                </a:lnTo>
                <a:lnTo>
                  <a:pt x="74793" y="479868"/>
                </a:lnTo>
                <a:lnTo>
                  <a:pt x="183924" y="464222"/>
                </a:lnTo>
                <a:lnTo>
                  <a:pt x="226885" y="458235"/>
                </a:lnTo>
                <a:lnTo>
                  <a:pt x="320525" y="443819"/>
                </a:lnTo>
                <a:lnTo>
                  <a:pt x="422995" y="426414"/>
                </a:lnTo>
                <a:lnTo>
                  <a:pt x="589422" y="395402"/>
                </a:lnTo>
                <a:lnTo>
                  <a:pt x="765854" y="359470"/>
                </a:lnTo>
                <a:lnTo>
                  <a:pt x="946374" y="319702"/>
                </a:lnTo>
                <a:lnTo>
                  <a:pt x="1125063" y="277184"/>
                </a:lnTo>
                <a:lnTo>
                  <a:pt x="1240251" y="247845"/>
                </a:lnTo>
                <a:lnTo>
                  <a:pt x="1350241" y="218086"/>
                </a:lnTo>
                <a:lnTo>
                  <a:pt x="1402739" y="203150"/>
                </a:lnTo>
                <a:lnTo>
                  <a:pt x="1453281" y="188230"/>
                </a:lnTo>
                <a:lnTo>
                  <a:pt x="1501646" y="173365"/>
                </a:lnTo>
                <a:lnTo>
                  <a:pt x="1547617" y="158596"/>
                </a:lnTo>
                <a:lnTo>
                  <a:pt x="1590973" y="143963"/>
                </a:lnTo>
                <a:lnTo>
                  <a:pt x="1631496" y="129506"/>
                </a:lnTo>
                <a:lnTo>
                  <a:pt x="1668966" y="115266"/>
                </a:lnTo>
                <a:lnTo>
                  <a:pt x="1733872" y="87595"/>
                </a:lnTo>
                <a:lnTo>
                  <a:pt x="1783937" y="61272"/>
                </a:lnTo>
                <a:lnTo>
                  <a:pt x="1802856" y="48716"/>
                </a:lnTo>
                <a:lnTo>
                  <a:pt x="1792020" y="39428"/>
                </a:lnTo>
                <a:close/>
              </a:path>
              <a:path w="1803400" h="485775">
                <a:moveTo>
                  <a:pt x="1746020" y="0"/>
                </a:moveTo>
                <a:lnTo>
                  <a:pt x="1424520" y="37327"/>
                </a:lnTo>
                <a:lnTo>
                  <a:pt x="1065239" y="102444"/>
                </a:lnTo>
                <a:lnTo>
                  <a:pt x="895060" y="137095"/>
                </a:lnTo>
                <a:lnTo>
                  <a:pt x="1266425" y="72948"/>
                </a:lnTo>
                <a:lnTo>
                  <a:pt x="1466152" y="42971"/>
                </a:lnTo>
                <a:lnTo>
                  <a:pt x="1562588" y="39428"/>
                </a:lnTo>
                <a:lnTo>
                  <a:pt x="1792020" y="39428"/>
                </a:lnTo>
                <a:lnTo>
                  <a:pt x="1746020" y="0"/>
                </a:lnTo>
                <a:close/>
              </a:path>
            </a:pathLst>
          </a:custGeom>
          <a:solidFill>
            <a:srgbClr val="C2D0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54383" y="9056713"/>
            <a:ext cx="469798" cy="46978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699633" y="9135126"/>
            <a:ext cx="1617827" cy="316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83734" y="8374786"/>
            <a:ext cx="2882900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2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Report </a:t>
            </a:r>
            <a:r>
              <a:rPr sz="12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from </a:t>
            </a:r>
            <a:r>
              <a:rPr sz="12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2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Human </a:t>
            </a:r>
            <a:r>
              <a:rPr sz="12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Capital</a:t>
            </a:r>
            <a:r>
              <a:rPr sz="12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Institute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ct val="100000"/>
              </a:lnSpc>
              <a:spcBef>
                <a:spcPts val="460"/>
              </a:spcBef>
            </a:pP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April</a:t>
            </a:r>
            <a:r>
              <a:rPr sz="1100" spc="-6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2008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85" dirty="0"/>
              <a:t>The </a:t>
            </a:r>
            <a:r>
              <a:rPr spc="-110" dirty="0"/>
              <a:t>Interim</a:t>
            </a:r>
            <a:r>
              <a:rPr spc="-15" dirty="0"/>
              <a:t> </a:t>
            </a:r>
            <a:r>
              <a:rPr spc="-145" dirty="0"/>
              <a:t>Executive:</a:t>
            </a:r>
            <a:endParaRPr spc="-145" dirty="0"/>
          </a:p>
        </p:txBody>
      </p:sp>
      <p:sp>
        <p:nvSpPr>
          <p:cNvPr id="10" name="object 10"/>
          <p:cNvSpPr txBox="1"/>
          <p:nvPr/>
        </p:nvSpPr>
        <p:spPr>
          <a:xfrm>
            <a:off x="2959100" y="3399599"/>
            <a:ext cx="4311650" cy="668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ts val="2500"/>
              </a:lnSpc>
              <a:spcBef>
                <a:spcPts val="100"/>
              </a:spcBef>
            </a:pPr>
            <a:r>
              <a:rPr sz="2100" spc="-100" dirty="0">
                <a:solidFill>
                  <a:srgbClr val="79736E"/>
                </a:solidFill>
                <a:latin typeface="Palatino Linotype" panose="02040502050505030304"/>
                <a:cs typeface="Palatino Linotype" panose="02040502050505030304"/>
              </a:rPr>
              <a:t>Gaining </a:t>
            </a:r>
            <a:r>
              <a:rPr sz="2100" spc="-130" dirty="0">
                <a:solidFill>
                  <a:srgbClr val="79736E"/>
                </a:solidFill>
                <a:latin typeface="Palatino Linotype" panose="02040502050505030304"/>
                <a:cs typeface="Palatino Linotype" panose="02040502050505030304"/>
              </a:rPr>
              <a:t>a </a:t>
            </a:r>
            <a:r>
              <a:rPr sz="2100" spc="-110" dirty="0">
                <a:solidFill>
                  <a:srgbClr val="79736E"/>
                </a:solidFill>
                <a:latin typeface="Palatino Linotype" panose="02040502050505030304"/>
                <a:cs typeface="Palatino Linotype" panose="02040502050505030304"/>
              </a:rPr>
              <a:t>Competitive Business </a:t>
            </a:r>
            <a:r>
              <a:rPr sz="2100" spc="-145" dirty="0">
                <a:solidFill>
                  <a:srgbClr val="79736E"/>
                </a:solidFill>
                <a:latin typeface="Palatino Linotype" panose="02040502050505030304"/>
                <a:cs typeface="Palatino Linotype" panose="02040502050505030304"/>
              </a:rPr>
              <a:t>Edge  </a:t>
            </a:r>
            <a:r>
              <a:rPr sz="2100" spc="-110" dirty="0">
                <a:solidFill>
                  <a:srgbClr val="79736E"/>
                </a:solidFill>
                <a:latin typeface="Palatino Linotype" panose="02040502050505030304"/>
                <a:cs typeface="Palatino Linotype" panose="02040502050505030304"/>
              </a:rPr>
              <a:t>through </a:t>
            </a:r>
            <a:r>
              <a:rPr sz="2100" spc="-80" dirty="0">
                <a:solidFill>
                  <a:srgbClr val="79736E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2100" spc="-110" dirty="0">
                <a:solidFill>
                  <a:srgbClr val="79736E"/>
                </a:solidFill>
                <a:latin typeface="Palatino Linotype" panose="02040502050505030304"/>
                <a:cs typeface="Palatino Linotype" panose="02040502050505030304"/>
              </a:rPr>
              <a:t>Executive</a:t>
            </a:r>
            <a:r>
              <a:rPr sz="2100" spc="60" dirty="0">
                <a:solidFill>
                  <a:srgbClr val="79736E"/>
                </a:solidFill>
                <a:latin typeface="Palatino Linotype" panose="02040502050505030304"/>
                <a:cs typeface="Palatino Linotype" panose="02040502050505030304"/>
              </a:rPr>
              <a:t> </a:t>
            </a:r>
            <a:r>
              <a:rPr sz="2100" spc="-130" dirty="0">
                <a:solidFill>
                  <a:srgbClr val="79736E"/>
                </a:solidFill>
                <a:latin typeface="Palatino Linotype" panose="02040502050505030304"/>
                <a:cs typeface="Palatino Linotype" panose="02040502050505030304"/>
              </a:rPr>
              <a:t>Management</a:t>
            </a:r>
            <a:endParaRPr sz="2100">
              <a:latin typeface="Palatino Linotype" panose="02040502050505030304"/>
              <a:cs typeface="Palatino Linotype" panose="0204050205050503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7907" y="223228"/>
            <a:ext cx="11252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HCI</a:t>
            </a:r>
            <a:r>
              <a:rPr sz="1400" spc="-9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600" y="679615"/>
            <a:ext cx="2268220" cy="125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40"/>
              </a:lnSpc>
            </a:pPr>
            <a:r>
              <a:rPr sz="1950" spc="-12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The </a:t>
            </a:r>
            <a:r>
              <a:rPr sz="195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950" spc="-10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Executive:  </a:t>
            </a:r>
            <a:r>
              <a:rPr sz="1700" spc="-7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Gaining </a:t>
            </a:r>
            <a:r>
              <a:rPr sz="1700" spc="-9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a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Competitive  Business </a:t>
            </a:r>
            <a:r>
              <a:rPr sz="1700" spc="-10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Edge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through  </a:t>
            </a:r>
            <a:r>
              <a:rPr sz="1700" spc="-5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  </a:t>
            </a:r>
            <a:r>
              <a:rPr sz="1700" spc="-9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Management</a:t>
            </a:r>
            <a:endParaRPr sz="1700">
              <a:latin typeface="Palatino Linotype" panose="02040502050505030304"/>
              <a:cs typeface="Palatino Linotype" panose="0204050205050503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84829" y="1688439"/>
            <a:ext cx="4438015" cy="193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Executive</a:t>
            </a:r>
            <a:r>
              <a:rPr sz="1400" b="1" spc="-6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b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Summary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marL="183515" marR="5080">
              <a:lnSpc>
                <a:spcPts val="1500"/>
              </a:lnSpc>
              <a:spcBef>
                <a:spcPts val="20"/>
              </a:spcBef>
            </a:pP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leadership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strategic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human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capital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further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company’s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goals rapidly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expertly.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often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engaged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fill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unexpectedly vacant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position,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transition 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company,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guide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development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new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initiatives, manage  merger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acquisition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initial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public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offerings,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complex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restructurings.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leaders,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approach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solve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problem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rather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climb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career ladder,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bring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experience,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expertise,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dedication and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commitment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employing firm,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which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research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tells  us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cannot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duplicated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from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internal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staffing</a:t>
            </a:r>
            <a:r>
              <a:rPr sz="1100" spc="18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initiatives.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56279" y="3723304"/>
            <a:ext cx="4259580" cy="309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9225">
              <a:lnSpc>
                <a:spcPct val="114000"/>
              </a:lnSpc>
            </a:pP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recent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years,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there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been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dramatic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growth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executives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provide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focused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leadership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at 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level.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accelerating change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market dynamics,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technology,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demographics,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increasingly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discovering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providing</a:t>
            </a:r>
            <a:r>
              <a:rPr sz="1100" spc="10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short-term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207645">
              <a:lnSpc>
                <a:spcPct val="114000"/>
              </a:lnSpc>
            </a:pP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specifically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defined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services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accelerate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change,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increase 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momentum,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introduce new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perspectives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new</a:t>
            </a:r>
            <a:r>
              <a:rPr sz="1100" spc="1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approaches.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325755">
              <a:lnSpc>
                <a:spcPct val="114000"/>
              </a:lnSpc>
              <a:spcBef>
                <a:spcPts val="900"/>
              </a:spcBef>
            </a:pP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short-term,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contingent workers,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growing at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rate  three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four times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rate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traditional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workforce,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expected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25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percent of the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entire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workforce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by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2012.</a:t>
            </a:r>
            <a:r>
              <a:rPr sz="975" spc="-7" baseline="300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1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growth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even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greater.</a:t>
            </a:r>
            <a:r>
              <a:rPr sz="975" spc="-52" baseline="300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2</a:t>
            </a:r>
            <a:endParaRPr sz="975" baseline="30000">
              <a:latin typeface="Arial" panose="020B0604020202020204"/>
              <a:cs typeface="Arial" panose="020B0604020202020204"/>
            </a:endParaRPr>
          </a:p>
          <a:p>
            <a:pPr marL="12700" marR="5080">
              <a:lnSpc>
                <a:spcPct val="114000"/>
              </a:lnSpc>
              <a:spcBef>
                <a:spcPts val="895"/>
              </a:spcBef>
            </a:pP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executives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provide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innovative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effective  leadership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relatively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long history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UK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Europe,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emerging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North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America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effective way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fill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critical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roles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provide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quick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introduction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new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ideas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new</a:t>
            </a:r>
            <a:r>
              <a:rPr sz="1100" spc="1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techniques.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43694" y="7366393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4">
                <a:moveTo>
                  <a:pt x="0" y="97078"/>
                </a:moveTo>
                <a:lnTo>
                  <a:pt x="53174" y="46901"/>
                </a:lnTo>
                <a:lnTo>
                  <a:pt x="419" y="0"/>
                </a:lnTo>
              </a:path>
            </a:pathLst>
          </a:custGeom>
          <a:ln w="9525">
            <a:solidFill>
              <a:srgbClr val="524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43694" y="7556893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4">
                <a:moveTo>
                  <a:pt x="0" y="97078"/>
                </a:moveTo>
                <a:lnTo>
                  <a:pt x="53174" y="46901"/>
                </a:lnTo>
                <a:lnTo>
                  <a:pt x="419" y="0"/>
                </a:lnTo>
              </a:path>
            </a:pathLst>
          </a:custGeom>
          <a:ln w="9525">
            <a:solidFill>
              <a:srgbClr val="524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43694" y="7747393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4">
                <a:moveTo>
                  <a:pt x="0" y="97078"/>
                </a:moveTo>
                <a:lnTo>
                  <a:pt x="53174" y="46901"/>
                </a:lnTo>
                <a:lnTo>
                  <a:pt x="419" y="0"/>
                </a:lnTo>
              </a:path>
            </a:pathLst>
          </a:custGeom>
          <a:ln w="9525">
            <a:solidFill>
              <a:srgbClr val="524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43694" y="7937893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4">
                <a:moveTo>
                  <a:pt x="0" y="97078"/>
                </a:moveTo>
                <a:lnTo>
                  <a:pt x="53174" y="46901"/>
                </a:lnTo>
                <a:lnTo>
                  <a:pt x="419" y="0"/>
                </a:lnTo>
              </a:path>
            </a:pathLst>
          </a:custGeom>
          <a:ln w="9525">
            <a:solidFill>
              <a:srgbClr val="524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43694" y="8128393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4">
                <a:moveTo>
                  <a:pt x="0" y="97078"/>
                </a:moveTo>
                <a:lnTo>
                  <a:pt x="53174" y="46901"/>
                </a:lnTo>
                <a:lnTo>
                  <a:pt x="419" y="0"/>
                </a:lnTo>
              </a:path>
            </a:pathLst>
          </a:custGeom>
          <a:ln w="9525">
            <a:solidFill>
              <a:srgbClr val="524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256330" y="6923475"/>
            <a:ext cx="3831590" cy="1343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0180">
              <a:lnSpc>
                <a:spcPct val="114000"/>
              </a:lnSpc>
            </a:pP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Broadly,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brings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several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benefits,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including: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325120">
              <a:lnSpc>
                <a:spcPct val="100000"/>
              </a:lnSpc>
              <a:spcBef>
                <a:spcPts val="175"/>
              </a:spcBef>
            </a:pP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rapid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time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1100" spc="6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value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325120" marR="5080">
              <a:lnSpc>
                <a:spcPct val="114000"/>
              </a:lnSpc>
            </a:pP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methods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techniques based on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broad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  Sustained</a:t>
            </a:r>
            <a:r>
              <a:rPr sz="1100" spc="-5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value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325120">
              <a:lnSpc>
                <a:spcPct val="100000"/>
              </a:lnSpc>
              <a:spcBef>
                <a:spcPts val="180"/>
              </a:spcBef>
            </a:pP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Risk</a:t>
            </a:r>
            <a:r>
              <a:rPr sz="1100" spc="-8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mitigation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325120">
              <a:lnSpc>
                <a:spcPct val="100000"/>
              </a:lnSpc>
              <a:spcBef>
                <a:spcPts val="180"/>
              </a:spcBef>
            </a:pP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Lower 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cost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leadership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talent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56241" y="8371098"/>
            <a:ext cx="4204335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This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white paper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details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value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proposition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these interim executives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bring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1100" spc="-7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7979" y="7974014"/>
            <a:ext cx="2232025" cy="77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 marR="5080" indent="-127635">
              <a:lnSpc>
                <a:spcPct val="111000"/>
              </a:lnSpc>
            </a:pP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1.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Quoted from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Linda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Stewart, </a:t>
            </a:r>
            <a:r>
              <a:rPr sz="9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CEO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  </a:t>
            </a:r>
            <a:r>
              <a:rPr sz="9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EPOCH,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9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“Part-Time </a:t>
            </a:r>
            <a:r>
              <a:rPr sz="9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Workers: </a:t>
            </a:r>
            <a:r>
              <a:rPr sz="900" spc="-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New 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Leadership </a:t>
            </a:r>
            <a:r>
              <a:rPr sz="9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Paradigm”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by </a:t>
            </a:r>
            <a:r>
              <a:rPr sz="9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Kellye</a:t>
            </a:r>
            <a:r>
              <a:rPr sz="900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Whitney 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9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Talent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Management Perspectives.  Published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January</a:t>
            </a:r>
            <a:r>
              <a:rPr sz="900" spc="-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2008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979" y="8850124"/>
            <a:ext cx="2244090" cy="467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 marR="5080" indent="-127635">
              <a:lnSpc>
                <a:spcPct val="111000"/>
              </a:lnSpc>
            </a:pP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2.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Executives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professionals</a:t>
            </a:r>
            <a:r>
              <a:rPr sz="9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constituted 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11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percent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entire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temp </a:t>
            </a:r>
            <a:r>
              <a:rPr sz="9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workforce 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2004, </a:t>
            </a:r>
            <a:r>
              <a:rPr sz="9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according </a:t>
            </a:r>
            <a:r>
              <a:rPr sz="900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U.S. </a:t>
            </a:r>
            <a:r>
              <a:rPr sz="9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Bureau</a:t>
            </a:r>
            <a:r>
              <a:rPr sz="900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68300" y="7917180"/>
            <a:ext cx="1092200" cy="0"/>
          </a:xfrm>
          <a:custGeom>
            <a:avLst/>
            <a:gdLst/>
            <a:ahLst/>
            <a:cxnLst/>
            <a:rect l="l" t="t" r="r" b="b"/>
            <a:pathLst>
              <a:path w="1092200">
                <a:moveTo>
                  <a:pt x="0" y="0"/>
                </a:moveTo>
                <a:lnTo>
                  <a:pt x="1092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7907" y="223228"/>
            <a:ext cx="11252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HCI</a:t>
            </a:r>
            <a:r>
              <a:rPr sz="1400" spc="-9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600" y="679615"/>
            <a:ext cx="2268220" cy="125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40"/>
              </a:lnSpc>
            </a:pPr>
            <a:r>
              <a:rPr sz="1950" spc="-12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The </a:t>
            </a:r>
            <a:r>
              <a:rPr sz="195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950" spc="-10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Executive:  </a:t>
            </a:r>
            <a:r>
              <a:rPr sz="1700" spc="-7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Gaining </a:t>
            </a:r>
            <a:r>
              <a:rPr sz="1700" spc="-9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a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Competitive  Business </a:t>
            </a:r>
            <a:r>
              <a:rPr sz="1700" spc="-10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Edge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through  </a:t>
            </a:r>
            <a:r>
              <a:rPr sz="1700" spc="-5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  </a:t>
            </a:r>
            <a:r>
              <a:rPr sz="1700" spc="-9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Management</a:t>
            </a:r>
            <a:endParaRPr sz="1700">
              <a:latin typeface="Palatino Linotype" panose="02040502050505030304"/>
              <a:cs typeface="Palatino Linotype" panose="0204050205050503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59429" y="1675739"/>
            <a:ext cx="4466590" cy="269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Addressing </a:t>
            </a:r>
            <a:r>
              <a:rPr sz="1400" b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400" b="1" spc="-2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Talent</a:t>
            </a:r>
            <a:r>
              <a:rPr sz="1400" b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b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Gap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marL="184150" marR="222250">
              <a:lnSpc>
                <a:spcPts val="1500"/>
              </a:lnSpc>
              <a:spcBef>
                <a:spcPts val="20"/>
              </a:spcBef>
            </a:pP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scarcity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skilled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talent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cited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greatest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issue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today’s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consider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staffing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requirements</a:t>
            </a:r>
            <a:r>
              <a:rPr sz="1100" spc="25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84150" marR="266065" indent="-635">
              <a:lnSpc>
                <a:spcPts val="1500"/>
              </a:lnSpc>
            </a:pP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next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decade.</a:t>
            </a:r>
            <a:r>
              <a:rPr sz="975" spc="-15" baseline="300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4</a:t>
            </a:r>
            <a:r>
              <a:rPr sz="975" spc="240" baseline="300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statements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based on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what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known today—not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what might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happen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future.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Young,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small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mid-market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especially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often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lack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staff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recognize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“stall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points”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seriously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impede</a:t>
            </a:r>
            <a:r>
              <a:rPr sz="1100" spc="19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84150" marR="17780">
              <a:lnSpc>
                <a:spcPts val="1500"/>
              </a:lnSpc>
            </a:pP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success.</a:t>
            </a:r>
            <a:r>
              <a:rPr sz="975" spc="-22" baseline="300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5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often the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unforeseen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initially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drives these 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corporations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seek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contract-based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professionals—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“hired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guns”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sometimes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called—that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constitute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1100" spc="2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growing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84150" marR="5080">
              <a:lnSpc>
                <a:spcPts val="1500"/>
              </a:lnSpc>
            </a:pP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ranks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filling C-level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board-level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positions,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usually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temporary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basis.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Whether they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hired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two 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months or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two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years,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bring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wealth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positions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now</a:t>
            </a:r>
            <a:r>
              <a:rPr sz="1100" spc="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fill.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0879" y="4609744"/>
            <a:ext cx="4284345" cy="2464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2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Why </a:t>
            </a:r>
            <a:r>
              <a:rPr sz="1100" b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Interim</a:t>
            </a:r>
            <a:r>
              <a:rPr sz="1100" b="1" spc="-2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Executives?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5080">
              <a:lnSpc>
                <a:spcPct val="114000"/>
              </a:lnSpc>
            </a:pP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obvious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fill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seat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 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suddenly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unexpectedly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leaves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company.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Around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25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percent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5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all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executives </a:t>
            </a:r>
            <a:r>
              <a:rPr sz="1100" spc="-5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hired 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fill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shoes suddenly left</a:t>
            </a:r>
            <a:r>
              <a:rPr sz="1100" spc="2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vacant.</a:t>
            </a:r>
            <a:r>
              <a:rPr sz="975" spc="-37" baseline="300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6</a:t>
            </a:r>
            <a:endParaRPr sz="975" baseline="30000">
              <a:latin typeface="Arial" panose="020B0604020202020204"/>
              <a:cs typeface="Arial" panose="020B0604020202020204"/>
            </a:endParaRPr>
          </a:p>
          <a:p>
            <a:pPr marL="12700" marR="15240">
              <a:lnSpc>
                <a:spcPts val="1500"/>
              </a:lnSpc>
              <a:spcBef>
                <a:spcPts val="75"/>
              </a:spcBef>
            </a:pP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And, despite 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lip-service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currently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paid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it,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succession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planning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key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roles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lacking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majority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businesses—especially 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small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middle-market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Whether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suddenly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dismissed,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quits, or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otherwise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unavailable,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effect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the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loss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incumbent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be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catastrophic.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Traditional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routes 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replacement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slow: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average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it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takes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18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months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replace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senior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level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manager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executive.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Often,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order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1100" spc="26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maintain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continuity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momentum,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particularly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if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in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state of transition,  companies choose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retain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</a:t>
            </a:r>
            <a:r>
              <a:rPr sz="1100" spc="1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30879" y="7177704"/>
            <a:ext cx="4241165" cy="172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Increasingly,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viewing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solutions from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perspective: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providing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specialized experience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leadership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define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strategy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area. One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example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Sarbanes-Oxley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compliance.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goal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creating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applying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compliant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practices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stretch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the current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financial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team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addition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existing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responsibilities  they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already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undertaking.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Furthermore,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goal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such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once  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processes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procedures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place, it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would not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require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dedicated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them.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470" y="6862447"/>
            <a:ext cx="2288540" cy="77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118745" indent="-159385">
              <a:lnSpc>
                <a:spcPct val="111000"/>
              </a:lnSpc>
            </a:pP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3. </a:t>
            </a:r>
            <a:r>
              <a:rPr sz="9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Executive Recruiter’s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Perspective 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on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Hiring </a:t>
            </a:r>
            <a:r>
              <a:rPr sz="9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9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CRO,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Pharmaceutical</a:t>
            </a:r>
            <a:r>
              <a:rPr sz="900" spc="-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171450" marR="5080">
              <a:lnSpc>
                <a:spcPct val="111000"/>
              </a:lnSpc>
            </a:pPr>
            <a:r>
              <a:rPr sz="9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Biotechnology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Companies.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Jeffrey</a:t>
            </a:r>
            <a:r>
              <a:rPr sz="900" spc="-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Souza 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Kevin Carroll.</a:t>
            </a:r>
            <a:r>
              <a:rPr sz="900" spc="-6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Monitor.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171450">
              <a:lnSpc>
                <a:spcPct val="100000"/>
              </a:lnSpc>
              <a:spcBef>
                <a:spcPts val="120"/>
              </a:spcBef>
            </a:pP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September</a:t>
            </a:r>
            <a:r>
              <a:rPr sz="900" spc="-8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2007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1470" y="7738557"/>
            <a:ext cx="2148840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5080" indent="-159385">
              <a:lnSpc>
                <a:spcPct val="111000"/>
              </a:lnSpc>
            </a:pP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4. </a:t>
            </a:r>
            <a:r>
              <a:rPr sz="9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Talent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Acquisition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Strategies: Sourcing 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Assessing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the Best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the Best.  </a:t>
            </a:r>
            <a:r>
              <a:rPr sz="900" spc="-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Dr.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Katherine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Jones.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Aberdeen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Group. 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June</a:t>
            </a:r>
            <a:r>
              <a:rPr sz="900" spc="-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2006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470" y="8462304"/>
            <a:ext cx="2151380" cy="467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5080" indent="-159385">
              <a:lnSpc>
                <a:spcPct val="111000"/>
              </a:lnSpc>
            </a:pP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5. </a:t>
            </a:r>
            <a:r>
              <a:rPr sz="9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When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Growth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Stalls. </a:t>
            </a:r>
            <a:r>
              <a:rPr sz="9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Matthew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Olson,  </a:t>
            </a:r>
            <a:r>
              <a:rPr sz="9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Derek </a:t>
            </a:r>
            <a:r>
              <a:rPr sz="9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van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Bever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Seth </a:t>
            </a:r>
            <a:r>
              <a:rPr sz="900" spc="-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Verry. 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Harvard Business </a:t>
            </a:r>
            <a:r>
              <a:rPr sz="9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Review.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March</a:t>
            </a:r>
            <a:r>
              <a:rPr sz="900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2008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1470" y="9048915"/>
            <a:ext cx="407034" cy="148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6.</a:t>
            </a:r>
            <a:r>
              <a:rPr sz="900" spc="17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Ibid.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2900" y="6807200"/>
            <a:ext cx="1092200" cy="0"/>
          </a:xfrm>
          <a:custGeom>
            <a:avLst/>
            <a:gdLst/>
            <a:ahLst/>
            <a:cxnLst/>
            <a:rect l="l" t="t" r="r" b="b"/>
            <a:pathLst>
              <a:path w="1092200">
                <a:moveTo>
                  <a:pt x="0" y="0"/>
                </a:moveTo>
                <a:lnTo>
                  <a:pt x="1092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1950" y="3321050"/>
            <a:ext cx="2437130" cy="1755775"/>
          </a:xfrm>
          <a:custGeom>
            <a:avLst/>
            <a:gdLst/>
            <a:ahLst/>
            <a:cxnLst/>
            <a:rect l="l" t="t" r="r" b="b"/>
            <a:pathLst>
              <a:path w="2437130" h="1755775">
                <a:moveTo>
                  <a:pt x="0" y="0"/>
                </a:moveTo>
                <a:lnTo>
                  <a:pt x="2436876" y="0"/>
                </a:lnTo>
                <a:lnTo>
                  <a:pt x="2436876" y="1755648"/>
                </a:lnTo>
                <a:lnTo>
                  <a:pt x="0" y="17556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5600" y="3771900"/>
            <a:ext cx="2222500" cy="1076960"/>
          </a:xfrm>
          <a:custGeom>
            <a:avLst/>
            <a:gdLst/>
            <a:ahLst/>
            <a:cxnLst/>
            <a:rect l="l" t="t" r="r" b="b"/>
            <a:pathLst>
              <a:path w="2222500" h="1076960">
                <a:moveTo>
                  <a:pt x="0" y="1076960"/>
                </a:moveTo>
                <a:lnTo>
                  <a:pt x="2222500" y="1076960"/>
                </a:lnTo>
                <a:lnTo>
                  <a:pt x="2222500" y="0"/>
                </a:lnTo>
                <a:lnTo>
                  <a:pt x="0" y="0"/>
                </a:lnTo>
                <a:lnTo>
                  <a:pt x="0" y="1076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55600" y="3314700"/>
            <a:ext cx="2222500" cy="1534160"/>
          </a:xfrm>
          <a:custGeom>
            <a:avLst/>
            <a:gdLst/>
            <a:ahLst/>
            <a:cxnLst/>
            <a:rect l="l" t="t" r="r" b="b"/>
            <a:pathLst>
              <a:path w="2222500" h="1534160">
                <a:moveTo>
                  <a:pt x="0" y="1534160"/>
                </a:moveTo>
                <a:lnTo>
                  <a:pt x="2222500" y="1534160"/>
                </a:lnTo>
                <a:lnTo>
                  <a:pt x="2222500" y="0"/>
                </a:lnTo>
                <a:lnTo>
                  <a:pt x="0" y="0"/>
                </a:lnTo>
                <a:lnTo>
                  <a:pt x="0" y="1534160"/>
                </a:lnTo>
                <a:close/>
              </a:path>
            </a:pathLst>
          </a:custGeom>
          <a:ln w="25400">
            <a:solidFill>
              <a:srgbClr val="4A19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5600" y="3314700"/>
            <a:ext cx="2222500" cy="457200"/>
          </a:xfrm>
          <a:custGeom>
            <a:avLst/>
            <a:gdLst/>
            <a:ahLst/>
            <a:cxnLst/>
            <a:rect l="l" t="t" r="r" b="b"/>
            <a:pathLst>
              <a:path w="2222500" h="457200">
                <a:moveTo>
                  <a:pt x="0" y="457200"/>
                </a:moveTo>
                <a:lnTo>
                  <a:pt x="2222500" y="457200"/>
                </a:lnTo>
                <a:lnTo>
                  <a:pt x="22225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4A19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61950" y="3321050"/>
            <a:ext cx="2437130" cy="175577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82550" marR="779780">
              <a:lnSpc>
                <a:spcPts val="1500"/>
              </a:lnSpc>
              <a:spcBef>
                <a:spcPts val="405"/>
              </a:spcBef>
            </a:pPr>
            <a:r>
              <a:rPr sz="14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400" b="1" spc="-3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Value </a:t>
            </a:r>
            <a:r>
              <a:rPr sz="14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  </a:t>
            </a:r>
            <a:r>
              <a:rPr sz="1400" b="1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Interim</a:t>
            </a:r>
            <a:r>
              <a:rPr sz="1400"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Executives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marL="82550">
              <a:lnSpc>
                <a:spcPct val="100000"/>
              </a:lnSpc>
              <a:spcBef>
                <a:spcPts val="550"/>
              </a:spcBef>
            </a:pPr>
            <a:r>
              <a:rPr sz="110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Interim executives </a:t>
            </a:r>
            <a:r>
              <a:rPr sz="1100" spc="-2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are</a:t>
            </a:r>
            <a:r>
              <a:rPr sz="1100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poised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82550" marR="309880">
              <a:lnSpc>
                <a:spcPct val="114000"/>
              </a:lnSpc>
            </a:pPr>
            <a:r>
              <a:rPr sz="1100" spc="3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bring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objectivity, </a:t>
            </a:r>
            <a:r>
              <a:rPr sz="1100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maturity,</a:t>
            </a:r>
            <a:r>
              <a:rPr sz="1100" spc="-7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and  </a:t>
            </a:r>
            <a:r>
              <a:rPr sz="110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experiential </a:t>
            </a:r>
            <a:r>
              <a:rPr sz="1100" spc="2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depth </a:t>
            </a:r>
            <a:r>
              <a:rPr sz="1100" spc="3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1100" spc="-1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existing  </a:t>
            </a:r>
            <a:r>
              <a:rPr sz="1100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senior </a:t>
            </a:r>
            <a:r>
              <a:rPr sz="110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management teams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they  </a:t>
            </a:r>
            <a:r>
              <a:rPr sz="1100" spc="-2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assigned </a:t>
            </a:r>
            <a:r>
              <a:rPr sz="1100" spc="3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1100" spc="-2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lead.</a:t>
            </a:r>
            <a:r>
              <a:rPr sz="975" spc="-7" baseline="3000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3</a:t>
            </a:r>
            <a:endParaRPr sz="975" baseline="300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7907" y="223228"/>
            <a:ext cx="11252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HCI</a:t>
            </a:r>
            <a:r>
              <a:rPr sz="1400" spc="-9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600" y="679615"/>
            <a:ext cx="2268220" cy="125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40"/>
              </a:lnSpc>
            </a:pPr>
            <a:r>
              <a:rPr sz="1950" spc="-12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The </a:t>
            </a:r>
            <a:r>
              <a:rPr sz="195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950" spc="-10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Executive:  </a:t>
            </a:r>
            <a:r>
              <a:rPr sz="1700" spc="-7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Gaining </a:t>
            </a:r>
            <a:r>
              <a:rPr sz="1700" spc="-9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a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Competitive  Business </a:t>
            </a:r>
            <a:r>
              <a:rPr sz="1700" spc="-10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Edge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through  </a:t>
            </a:r>
            <a:r>
              <a:rPr sz="1700" spc="-5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  </a:t>
            </a:r>
            <a:r>
              <a:rPr sz="1700" spc="-9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Management</a:t>
            </a:r>
            <a:endParaRPr sz="1700">
              <a:latin typeface="Palatino Linotype" panose="02040502050505030304"/>
              <a:cs typeface="Palatino Linotype" panose="0204050205050503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2150" y="1695927"/>
            <a:ext cx="3917315" cy="77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Other examples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developing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markets,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expanding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international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geographies,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introducing new technologies,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implementing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levels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performance,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developing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outsourcing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capabilities,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preparing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merger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</a:t>
            </a:r>
            <a:r>
              <a:rPr sz="1100" spc="1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acquisition.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2150" y="2572405"/>
            <a:ext cx="4166235" cy="6717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skills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brought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required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strategic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planning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often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not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found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incumbent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team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within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many 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mid-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market companies.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These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teams, often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grown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“organically” 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small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evolves,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excellent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at continuing current  operations 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but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focused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“doing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what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well”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rather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than  creating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change.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Rarely 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</a:t>
            </a:r>
            <a:r>
              <a:rPr sz="1100" spc="16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have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175895">
              <a:lnSpc>
                <a:spcPct val="114000"/>
              </a:lnSpc>
            </a:pP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 team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mergers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acquisitions,  </a:t>
            </a:r>
            <a:r>
              <a:rPr sz="1100" spc="-5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IPO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planning,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turnarounds,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reorganizations,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strengthening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re-  positioning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sell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it,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risk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sales-related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strategies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such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increasing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market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share,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advancing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into new  markets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geographies,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opportunity</a:t>
            </a:r>
            <a:r>
              <a:rPr sz="1100" spc="5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profiling.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165100">
              <a:lnSpc>
                <a:spcPct val="114000"/>
              </a:lnSpc>
              <a:spcBef>
                <a:spcPts val="900"/>
              </a:spcBef>
            </a:pP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meet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types 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challenges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small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mid-market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 often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turn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solutions.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Whether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single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professional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team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brought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into accomplish 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specific set of objectives,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executives create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execute 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program and, once it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running smoothly,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transition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it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incumbent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team.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These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executives</a:t>
            </a:r>
            <a:r>
              <a:rPr sz="1100" spc="1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focus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5080">
              <a:lnSpc>
                <a:spcPct val="114000"/>
              </a:lnSpc>
            </a:pP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accomplishing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transition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then developing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sustaining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competence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within 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company.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This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ensures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retention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 the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value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this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initial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leadership while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returning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its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traditional,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ongoing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</a:t>
            </a:r>
            <a:r>
              <a:rPr sz="1100" spc="7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structure.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27940">
              <a:lnSpc>
                <a:spcPct val="114000"/>
              </a:lnSpc>
              <a:spcBef>
                <a:spcPts val="900"/>
              </a:spcBef>
            </a:pP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addition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major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strategic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initiatives, interim executives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often 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relied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upon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specific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projects.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Projects—generally 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described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events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beginning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end—frequently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require 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particular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skill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set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correctly and often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represent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first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foray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leadership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may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make. Project creation,  management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execution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be strategic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tactical—but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research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studies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show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far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more favorable results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when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 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without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handicap 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internal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politics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past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relationship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may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taint 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project steps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job.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These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results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include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faster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time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market 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time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production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new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products,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marketing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branding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initiatives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projects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very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explicit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goals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such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need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increase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profit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margins,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improved  operational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financial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efficiencies.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7907" y="223228"/>
            <a:ext cx="11252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HCI</a:t>
            </a:r>
            <a:r>
              <a:rPr sz="1400" spc="-9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600" y="679615"/>
            <a:ext cx="2268220" cy="125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40"/>
              </a:lnSpc>
            </a:pPr>
            <a:r>
              <a:rPr sz="1950" spc="-12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The </a:t>
            </a:r>
            <a:r>
              <a:rPr sz="195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950" spc="-10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Executive:  </a:t>
            </a:r>
            <a:r>
              <a:rPr sz="1700" spc="-7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Gaining </a:t>
            </a:r>
            <a:r>
              <a:rPr sz="1700" spc="-9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a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Competitive  Business </a:t>
            </a:r>
            <a:r>
              <a:rPr sz="1700" spc="-10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Edge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through  </a:t>
            </a:r>
            <a:r>
              <a:rPr sz="1700" spc="-5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  </a:t>
            </a:r>
            <a:r>
              <a:rPr sz="1700" spc="-9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Management</a:t>
            </a:r>
            <a:endParaRPr sz="1700">
              <a:latin typeface="Palatino Linotype" panose="02040502050505030304"/>
              <a:cs typeface="Palatino Linotype" panose="0204050205050503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7076760"/>
            <a:ext cx="2277110" cy="467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77470" indent="-159385">
              <a:lnSpc>
                <a:spcPct val="111000"/>
              </a:lnSpc>
            </a:pP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7. </a:t>
            </a:r>
            <a:r>
              <a:rPr sz="9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MORI </a:t>
            </a:r>
            <a:r>
              <a:rPr sz="900" spc="4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/ </a:t>
            </a:r>
            <a:r>
              <a:rPr sz="900" spc="-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BIE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Captains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Industry </a:t>
            </a:r>
            <a:r>
              <a:rPr sz="9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Survey 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2005—Interim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Executive</a:t>
            </a:r>
            <a:r>
              <a:rPr sz="9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Management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171450">
              <a:lnSpc>
                <a:spcPct val="100000"/>
              </a:lnSpc>
              <a:spcBef>
                <a:spcPts val="120"/>
              </a:spcBef>
            </a:pP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©MORI </a:t>
            </a:r>
            <a:r>
              <a:rPr sz="900" spc="4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/ </a:t>
            </a:r>
            <a:r>
              <a:rPr sz="900" spc="-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BIE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Executive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Ltd.</a:t>
            </a:r>
            <a:r>
              <a:rPr sz="900" spc="-3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2005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7648145"/>
            <a:ext cx="2388870" cy="168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111125" indent="-159385">
              <a:lnSpc>
                <a:spcPct val="111000"/>
              </a:lnSpc>
            </a:pP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8. </a:t>
            </a:r>
            <a:r>
              <a:rPr sz="9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This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one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key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findings from  </a:t>
            </a:r>
            <a:r>
              <a:rPr sz="9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carried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out by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management 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transition consultancy Corporate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Insights 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Limited </a:t>
            </a:r>
            <a:r>
              <a:rPr sz="9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following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in-depth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interviews 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managers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executives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on  the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database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service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provider Boyden 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Interim Management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Limited.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Corporate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171450" marR="5080">
              <a:lnSpc>
                <a:spcPct val="111000"/>
              </a:lnSpc>
            </a:pP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Insights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received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questionnaire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responses 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from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650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managers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executives, 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conducted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extensive </a:t>
            </a:r>
            <a:r>
              <a:rPr sz="9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one-to-one 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interviews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sz="900" spc="-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them.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3220" y="3130550"/>
            <a:ext cx="2437130" cy="2633980"/>
          </a:xfrm>
          <a:custGeom>
            <a:avLst/>
            <a:gdLst/>
            <a:ahLst/>
            <a:cxnLst/>
            <a:rect l="l" t="t" r="r" b="b"/>
            <a:pathLst>
              <a:path w="2437130" h="2633979">
                <a:moveTo>
                  <a:pt x="0" y="0"/>
                </a:moveTo>
                <a:lnTo>
                  <a:pt x="2436876" y="0"/>
                </a:lnTo>
                <a:lnTo>
                  <a:pt x="2436876" y="2633472"/>
                </a:lnTo>
                <a:lnTo>
                  <a:pt x="0" y="26334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6870" y="3751732"/>
            <a:ext cx="2222500" cy="1783080"/>
          </a:xfrm>
          <a:custGeom>
            <a:avLst/>
            <a:gdLst/>
            <a:ahLst/>
            <a:cxnLst/>
            <a:rect l="l" t="t" r="r" b="b"/>
            <a:pathLst>
              <a:path w="2222500" h="1783079">
                <a:moveTo>
                  <a:pt x="0" y="1782483"/>
                </a:moveTo>
                <a:lnTo>
                  <a:pt x="2222500" y="1782483"/>
                </a:lnTo>
                <a:lnTo>
                  <a:pt x="2222500" y="0"/>
                </a:lnTo>
                <a:lnTo>
                  <a:pt x="0" y="0"/>
                </a:lnTo>
                <a:lnTo>
                  <a:pt x="0" y="17824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6870" y="3124200"/>
            <a:ext cx="2222500" cy="2410460"/>
          </a:xfrm>
          <a:custGeom>
            <a:avLst/>
            <a:gdLst/>
            <a:ahLst/>
            <a:cxnLst/>
            <a:rect l="l" t="t" r="r" b="b"/>
            <a:pathLst>
              <a:path w="2222500" h="2410460">
                <a:moveTo>
                  <a:pt x="0" y="2410015"/>
                </a:moveTo>
                <a:lnTo>
                  <a:pt x="2222500" y="2410015"/>
                </a:lnTo>
                <a:lnTo>
                  <a:pt x="2222500" y="0"/>
                </a:lnTo>
                <a:lnTo>
                  <a:pt x="0" y="0"/>
                </a:lnTo>
                <a:lnTo>
                  <a:pt x="0" y="2410015"/>
                </a:lnTo>
                <a:close/>
              </a:path>
            </a:pathLst>
          </a:custGeom>
          <a:ln w="25400">
            <a:solidFill>
              <a:srgbClr val="4A19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6870" y="3124200"/>
            <a:ext cx="2222500" cy="628015"/>
          </a:xfrm>
          <a:custGeom>
            <a:avLst/>
            <a:gdLst/>
            <a:ahLst/>
            <a:cxnLst/>
            <a:rect l="l" t="t" r="r" b="b"/>
            <a:pathLst>
              <a:path w="2222500" h="628014">
                <a:moveTo>
                  <a:pt x="0" y="627532"/>
                </a:moveTo>
                <a:lnTo>
                  <a:pt x="2222500" y="627532"/>
                </a:lnTo>
                <a:lnTo>
                  <a:pt x="2222500" y="0"/>
                </a:lnTo>
                <a:lnTo>
                  <a:pt x="0" y="0"/>
                </a:lnTo>
                <a:lnTo>
                  <a:pt x="0" y="627532"/>
                </a:lnTo>
                <a:close/>
              </a:path>
            </a:pathLst>
          </a:custGeom>
          <a:solidFill>
            <a:srgbClr val="4A19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63220" y="3130550"/>
            <a:ext cx="2437130" cy="263398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60325" marR="294005">
              <a:lnSpc>
                <a:spcPts val="1400"/>
              </a:lnSpc>
              <a:spcBef>
                <a:spcPts val="325"/>
              </a:spcBef>
            </a:pPr>
            <a:r>
              <a:rPr sz="1200" b="1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12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Executives Achieve  Goals </a:t>
            </a:r>
            <a:r>
              <a:rPr sz="1200" b="1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 Times </a:t>
            </a:r>
            <a:r>
              <a:rPr sz="12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Faster </a:t>
            </a:r>
            <a:r>
              <a:rPr sz="12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Than  </a:t>
            </a:r>
            <a:r>
              <a:rPr sz="1200" b="1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Permanent </a:t>
            </a:r>
            <a:r>
              <a:rPr sz="12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Senior</a:t>
            </a:r>
            <a:r>
              <a:rPr sz="1200" b="1" spc="-4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b="1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Managers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60325" marR="405130">
              <a:lnSpc>
                <a:spcPct val="114000"/>
              </a:lnSpc>
              <a:spcBef>
                <a:spcPts val="385"/>
              </a:spcBef>
            </a:pPr>
            <a:r>
              <a:rPr sz="1100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interim executive—who </a:t>
            </a:r>
            <a:r>
              <a:rPr sz="1100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has 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joined </a:t>
            </a:r>
            <a:r>
              <a:rPr sz="1100" spc="-2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at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perhaps  </a:t>
            </a:r>
            <a:r>
              <a:rPr sz="1100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little </a:t>
            </a:r>
            <a:r>
              <a:rPr sz="1100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2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week’s </a:t>
            </a:r>
            <a:r>
              <a:rPr sz="1100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notice—will  </a:t>
            </a:r>
            <a:r>
              <a:rPr sz="1100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learn </a:t>
            </a:r>
            <a:r>
              <a:rPr sz="1100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90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percent </a:t>
            </a:r>
            <a:r>
              <a:rPr sz="1100" spc="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what </a:t>
            </a:r>
            <a:r>
              <a:rPr sz="1100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he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or  </a:t>
            </a:r>
            <a:r>
              <a:rPr sz="1100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she </a:t>
            </a:r>
            <a:r>
              <a:rPr sz="1100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needs </a:t>
            </a:r>
            <a:r>
              <a:rPr sz="1100" spc="3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2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know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on the</a:t>
            </a:r>
            <a:r>
              <a:rPr sz="1100" spc="-8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first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60325" marR="284480">
              <a:lnSpc>
                <a:spcPct val="114000"/>
              </a:lnSpc>
            </a:pP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day </a:t>
            </a:r>
            <a:r>
              <a:rPr sz="1100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job. </a:t>
            </a:r>
            <a:r>
              <a:rPr sz="1100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By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end </a:t>
            </a:r>
            <a:r>
              <a:rPr sz="1100" spc="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 </a:t>
            </a:r>
            <a:r>
              <a:rPr sz="1100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first </a:t>
            </a:r>
            <a:r>
              <a:rPr sz="110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week, </a:t>
            </a:r>
            <a:r>
              <a:rPr sz="1100" spc="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110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executive  </a:t>
            </a:r>
            <a:r>
              <a:rPr sz="1100" spc="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would </a:t>
            </a:r>
            <a:r>
              <a:rPr sz="1100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have </a:t>
            </a:r>
            <a:r>
              <a:rPr sz="1100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learned 99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percent </a:t>
            </a:r>
            <a:r>
              <a:rPr sz="1100" spc="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of  </a:t>
            </a:r>
            <a:r>
              <a:rPr sz="1100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what </a:t>
            </a:r>
            <a:r>
              <a:rPr sz="1100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he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she </a:t>
            </a:r>
            <a:r>
              <a:rPr sz="1100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needs </a:t>
            </a:r>
            <a:r>
              <a:rPr sz="1100" spc="3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1100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know.</a:t>
            </a:r>
            <a:r>
              <a:rPr sz="975" baseline="3000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8</a:t>
            </a:r>
            <a:endParaRPr sz="975" baseline="30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1470" y="7021512"/>
            <a:ext cx="1092200" cy="0"/>
          </a:xfrm>
          <a:custGeom>
            <a:avLst/>
            <a:gdLst/>
            <a:ahLst/>
            <a:cxnLst/>
            <a:rect l="l" t="t" r="r" b="b"/>
            <a:pathLst>
              <a:path w="1092200">
                <a:moveTo>
                  <a:pt x="0" y="0"/>
                </a:moveTo>
                <a:lnTo>
                  <a:pt x="1092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212198" y="1677969"/>
            <a:ext cx="4051935" cy="582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why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not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consultant?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not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same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thing?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consulting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firms typically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have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standard  methodologies 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long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assessment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periods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after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which</a:t>
            </a:r>
            <a:r>
              <a:rPr sz="1100" spc="18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expensive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12198" y="2272588"/>
            <a:ext cx="43522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consultants 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“consult”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provide advice.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develop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plan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attack,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12198" y="2440172"/>
            <a:ext cx="4305935" cy="77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but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only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half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time 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implement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own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recommendations.  And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even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more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rarely 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put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training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knowledge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transfer 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place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ensure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best practices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initiated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maintained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by the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permanent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employees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at the</a:t>
            </a:r>
            <a:r>
              <a:rPr sz="1100" spc="5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12198" y="3316650"/>
            <a:ext cx="4338955" cy="582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traditional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consultants,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therefore,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hard 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work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execution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 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long-term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benefits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results rest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internal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team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may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lack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skills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time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project.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goals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sought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go</a:t>
            </a:r>
            <a:r>
              <a:rPr sz="1100" spc="25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unmet.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12198" y="4002577"/>
            <a:ext cx="4090670" cy="153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executive—whether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individual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team—is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very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different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position.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addition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advisory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role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consultant,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executives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fill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vital, active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role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bringing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extensive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talent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projects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successful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conclusion.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Because their tenure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relatively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short,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 executives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results-oriented.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achievement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results—not 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internal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career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path that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motivates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these professional executives.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select from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rich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12198" y="5549950"/>
            <a:ext cx="43497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assortment of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verifiable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resumes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deep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applies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directly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12198" y="5717534"/>
            <a:ext cx="4336415" cy="2106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goals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challenges they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now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wish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address.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teams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assignment—to open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geography,</a:t>
            </a:r>
            <a:r>
              <a:rPr sz="1100" spc="2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69215">
              <a:lnSpc>
                <a:spcPct val="114000"/>
              </a:lnSpc>
            </a:pP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product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development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effort,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evaluate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negotiate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acquisition—one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have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successfully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completed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past,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perhaps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times.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are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uniquely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positioned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add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objectivity, 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detachment,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depth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existing senior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teams.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fresh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perspectives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be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invaluable.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value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team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generally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sustained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transfer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knowledge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rest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company.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Research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firm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MORI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found that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regarded  interim executives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both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more suitable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cost-effective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than  management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consultants.</a:t>
            </a:r>
            <a:r>
              <a:rPr sz="975" spc="-22" baseline="340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7</a:t>
            </a:r>
            <a:endParaRPr sz="975" baseline="34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12198" y="7949336"/>
            <a:ext cx="41275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hired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fill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full-time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vacancy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or, </a:t>
            </a:r>
            <a:r>
              <a:rPr sz="1100" spc="1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when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12198" y="8139887"/>
            <a:ext cx="43472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needed, 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work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part-time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basis.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may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want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1100" spc="2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professional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12198" y="8307471"/>
            <a:ext cx="4121785" cy="1153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part-time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over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extended period of time,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few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days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week 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throughout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duration of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project.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Often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ability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professional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two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three days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week,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provides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ill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afford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expense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top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tier professional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maximum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expertise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manageable 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cost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because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 executive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not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premise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every</a:t>
            </a:r>
            <a:r>
              <a:rPr sz="1100" spc="9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day.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7907" y="223228"/>
            <a:ext cx="11252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HCI</a:t>
            </a:r>
            <a:r>
              <a:rPr sz="1400" spc="-9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600" y="679615"/>
            <a:ext cx="2268220" cy="125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40"/>
              </a:lnSpc>
            </a:pPr>
            <a:r>
              <a:rPr sz="1950" spc="-12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The </a:t>
            </a:r>
            <a:r>
              <a:rPr sz="195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950" spc="-10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Executive:  </a:t>
            </a:r>
            <a:r>
              <a:rPr sz="1700" spc="-7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Gaining </a:t>
            </a:r>
            <a:r>
              <a:rPr sz="1700" spc="-9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a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Competitive  Business </a:t>
            </a:r>
            <a:r>
              <a:rPr sz="1700" spc="-10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Edge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through  </a:t>
            </a:r>
            <a:r>
              <a:rPr sz="1700" spc="-5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  </a:t>
            </a:r>
            <a:r>
              <a:rPr sz="1700" spc="-9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Management</a:t>
            </a:r>
            <a:endParaRPr sz="1700">
              <a:latin typeface="Palatino Linotype" panose="02040502050505030304"/>
              <a:cs typeface="Palatino Linotype" panose="0204050205050503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0700" y="1697329"/>
            <a:ext cx="4327525" cy="1740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400" b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1400" b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Executive </a:t>
            </a:r>
            <a:r>
              <a:rPr sz="1400" b="1" spc="-3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Value</a:t>
            </a:r>
            <a:r>
              <a:rPr sz="1400" b="1" spc="-3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b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Proposition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marL="184150" marR="5080">
              <a:lnSpc>
                <a:spcPts val="1500"/>
              </a:lnSpc>
              <a:spcBef>
                <a:spcPts val="20"/>
              </a:spcBef>
            </a:pP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Beyond looking at the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reasons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hired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by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company—to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fill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vacancy,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project,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implement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strategy 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initiative,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undertake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corporate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turnaround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exit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strategy—companies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must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evaluate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value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derived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from 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senior interim employee. Often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start-ups,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smaller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mid-market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companies, 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provides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level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expertise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far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beyond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what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could attract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afford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permanent basis.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Other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key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points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value</a:t>
            </a:r>
            <a:r>
              <a:rPr sz="1100" spc="17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include: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48113" y="3603383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4">
                <a:moveTo>
                  <a:pt x="0" y="97078"/>
                </a:moveTo>
                <a:lnTo>
                  <a:pt x="53174" y="46901"/>
                </a:lnTo>
                <a:lnTo>
                  <a:pt x="419" y="0"/>
                </a:lnTo>
              </a:path>
            </a:pathLst>
          </a:custGeom>
          <a:ln w="9525">
            <a:solidFill>
              <a:srgbClr val="524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373310" y="3541262"/>
            <a:ext cx="4083685" cy="2296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b="1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 </a:t>
            </a:r>
            <a:r>
              <a:rPr sz="1100" b="1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b="1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rapid </a:t>
            </a:r>
            <a:r>
              <a:rPr sz="1100" b="1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time </a:t>
            </a:r>
            <a:r>
              <a:rPr sz="1100" b="1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b="1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value.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Executives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who 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work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employees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have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hit the ground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running,  because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have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successfully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dealt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issues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at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hand  before.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start contributing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providing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high-value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impact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immediately.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hired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complete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task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fulfill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specific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role, they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very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results-oriented, thus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continuously identifying,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clarifying,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verifying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criteria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by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which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will  measure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performance.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addition,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because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unique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role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within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organization,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goal-oriented,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rather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than career-oriented.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not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distracted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by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internal 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politics,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not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from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experience,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bringing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fresh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views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issues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at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hand.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33863" y="6003683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4">
                <a:moveTo>
                  <a:pt x="0" y="97078"/>
                </a:moveTo>
                <a:lnTo>
                  <a:pt x="53174" y="46901"/>
                </a:lnTo>
                <a:lnTo>
                  <a:pt x="419" y="0"/>
                </a:lnTo>
              </a:path>
            </a:pathLst>
          </a:custGeom>
          <a:ln w="9525">
            <a:solidFill>
              <a:srgbClr val="524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59060" y="5941562"/>
            <a:ext cx="3671570" cy="582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4000"/>
              </a:lnSpc>
            </a:pP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Unencumbered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by processes,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staff issues,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politics,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 executives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provide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objective,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fresh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perspective and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focus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strategies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processes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at</a:t>
            </a:r>
            <a:r>
              <a:rPr sz="1100" spc="1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hand.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33863" y="6689483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4">
                <a:moveTo>
                  <a:pt x="0" y="97078"/>
                </a:moveTo>
                <a:lnTo>
                  <a:pt x="53174" y="46901"/>
                </a:lnTo>
                <a:lnTo>
                  <a:pt x="419" y="0"/>
                </a:lnTo>
              </a:path>
            </a:pathLst>
          </a:custGeom>
          <a:ln w="9525">
            <a:solidFill>
              <a:srgbClr val="524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659060" y="6627362"/>
            <a:ext cx="3708400" cy="1153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executives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who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fill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positions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elect  this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career: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These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individuals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who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enjoy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putting  out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fires,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relish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challenge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change, and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thrive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walking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into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situation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confident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successful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outcome.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commitment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task at hand;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confidence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based  on “been-there; 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done-that”</a:t>
            </a:r>
            <a:r>
              <a:rPr sz="1100" spc="6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48113" y="7946783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4">
                <a:moveTo>
                  <a:pt x="0" y="97078"/>
                </a:moveTo>
                <a:lnTo>
                  <a:pt x="53174" y="46901"/>
                </a:lnTo>
                <a:lnTo>
                  <a:pt x="419" y="0"/>
                </a:lnTo>
              </a:path>
            </a:pathLst>
          </a:custGeom>
          <a:ln w="9525">
            <a:solidFill>
              <a:srgbClr val="524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0520" y="3632200"/>
            <a:ext cx="2437130" cy="3237230"/>
          </a:xfrm>
          <a:custGeom>
            <a:avLst/>
            <a:gdLst/>
            <a:ahLst/>
            <a:cxnLst/>
            <a:rect l="l" t="t" r="r" b="b"/>
            <a:pathLst>
              <a:path w="2437130" h="3237229">
                <a:moveTo>
                  <a:pt x="0" y="0"/>
                </a:moveTo>
                <a:lnTo>
                  <a:pt x="2436876" y="0"/>
                </a:lnTo>
                <a:lnTo>
                  <a:pt x="2436876" y="3236976"/>
                </a:lnTo>
                <a:lnTo>
                  <a:pt x="0" y="32369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4170" y="4095750"/>
            <a:ext cx="2222500" cy="2552700"/>
          </a:xfrm>
          <a:custGeom>
            <a:avLst/>
            <a:gdLst/>
            <a:ahLst/>
            <a:cxnLst/>
            <a:rect l="l" t="t" r="r" b="b"/>
            <a:pathLst>
              <a:path w="2222500" h="2552700">
                <a:moveTo>
                  <a:pt x="0" y="2552700"/>
                </a:moveTo>
                <a:lnTo>
                  <a:pt x="2222500" y="2552700"/>
                </a:lnTo>
                <a:lnTo>
                  <a:pt x="2222500" y="0"/>
                </a:lnTo>
                <a:lnTo>
                  <a:pt x="0" y="0"/>
                </a:lnTo>
                <a:lnTo>
                  <a:pt x="0" y="255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4170" y="3625850"/>
            <a:ext cx="2222500" cy="3022600"/>
          </a:xfrm>
          <a:custGeom>
            <a:avLst/>
            <a:gdLst/>
            <a:ahLst/>
            <a:cxnLst/>
            <a:rect l="l" t="t" r="r" b="b"/>
            <a:pathLst>
              <a:path w="2222500" h="3022600">
                <a:moveTo>
                  <a:pt x="0" y="3022600"/>
                </a:moveTo>
                <a:lnTo>
                  <a:pt x="2222500" y="3022600"/>
                </a:lnTo>
                <a:lnTo>
                  <a:pt x="2222500" y="0"/>
                </a:lnTo>
                <a:lnTo>
                  <a:pt x="0" y="0"/>
                </a:lnTo>
                <a:lnTo>
                  <a:pt x="0" y="3022600"/>
                </a:lnTo>
                <a:close/>
              </a:path>
            </a:pathLst>
          </a:custGeom>
          <a:ln w="25400">
            <a:solidFill>
              <a:srgbClr val="4A19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4170" y="3625850"/>
            <a:ext cx="2222500" cy="469900"/>
          </a:xfrm>
          <a:custGeom>
            <a:avLst/>
            <a:gdLst/>
            <a:ahLst/>
            <a:cxnLst/>
            <a:rect l="l" t="t" r="r" b="b"/>
            <a:pathLst>
              <a:path w="2222500" h="469900">
                <a:moveTo>
                  <a:pt x="0" y="469900"/>
                </a:moveTo>
                <a:lnTo>
                  <a:pt x="2222500" y="469900"/>
                </a:lnTo>
                <a:lnTo>
                  <a:pt x="2222500" y="0"/>
                </a:lnTo>
                <a:lnTo>
                  <a:pt x="0" y="0"/>
                </a:lnTo>
                <a:lnTo>
                  <a:pt x="0" y="469900"/>
                </a:lnTo>
                <a:close/>
              </a:path>
            </a:pathLst>
          </a:custGeom>
          <a:solidFill>
            <a:srgbClr val="4A19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50520" y="3632200"/>
            <a:ext cx="2437130" cy="323723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95250" marR="389255">
              <a:lnSpc>
                <a:spcPts val="1400"/>
              </a:lnSpc>
              <a:spcBef>
                <a:spcPts val="325"/>
              </a:spcBef>
            </a:pPr>
            <a:r>
              <a:rPr sz="12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200" b="1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Demand </a:t>
            </a:r>
            <a:r>
              <a:rPr sz="12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200" b="1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1200" b="1" spc="-9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Value  </a:t>
            </a:r>
            <a:r>
              <a:rPr sz="12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200" b="1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Interim</a:t>
            </a:r>
            <a:r>
              <a:rPr sz="1200" b="1" spc="-7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Executives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95250" marR="534035">
              <a:lnSpc>
                <a:spcPct val="114000"/>
              </a:lnSpc>
              <a:spcBef>
                <a:spcPts val="835"/>
              </a:spcBef>
            </a:pP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“The </a:t>
            </a:r>
            <a:r>
              <a:rPr sz="1100" i="1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skills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shortage,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Baby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Boomer retirement</a:t>
            </a:r>
            <a:r>
              <a:rPr sz="1100" i="1" spc="-4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and  </a:t>
            </a:r>
            <a:r>
              <a:rPr sz="1100" i="1" spc="-4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i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general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acceptance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for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95250" marR="325120">
              <a:lnSpc>
                <a:spcPct val="114000"/>
              </a:lnSpc>
            </a:pP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contingent 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labor </a:t>
            </a:r>
            <a:r>
              <a:rPr sz="1100" i="1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driving the  demand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executives.  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1100" i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execs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can </a:t>
            </a:r>
            <a:r>
              <a:rPr sz="1100" i="1" spc="-2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make </a:t>
            </a:r>
            <a:r>
              <a:rPr sz="1100" i="1" spc="2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good  </a:t>
            </a:r>
            <a:r>
              <a:rPr sz="1100" i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i="1" spc="-2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sense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because you </a:t>
            </a:r>
            <a:r>
              <a:rPr sz="1100" i="1" spc="-2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are 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getting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expertise you </a:t>
            </a:r>
            <a:r>
              <a:rPr sz="1100" i="1" spc="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might  </a:t>
            </a:r>
            <a:r>
              <a:rPr sz="1100" i="1" spc="2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not 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otherwise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be </a:t>
            </a:r>
            <a:r>
              <a:rPr sz="1100" i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able </a:t>
            </a:r>
            <a:r>
              <a:rPr sz="1100" i="1" spc="3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hire—  and </a:t>
            </a:r>
            <a:r>
              <a:rPr sz="1100" i="1" spc="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much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more</a:t>
            </a:r>
            <a:r>
              <a:rPr sz="1100" i="1" spc="-5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quickly.”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252730" marR="306705" indent="898525">
              <a:lnSpc>
                <a:spcPct val="114000"/>
              </a:lnSpc>
              <a:spcBef>
                <a:spcPts val="900"/>
              </a:spcBef>
            </a:pPr>
            <a:r>
              <a:rPr sz="1100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—Greg</a:t>
            </a:r>
            <a:r>
              <a:rPr sz="1100" spc="-8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Netland  </a:t>
            </a:r>
            <a:r>
              <a:rPr sz="1100" spc="-3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CEO </a:t>
            </a:r>
            <a:r>
              <a:rPr sz="1100" spc="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Vedior </a:t>
            </a:r>
            <a:r>
              <a:rPr sz="1100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North</a:t>
            </a:r>
            <a:r>
              <a:rPr sz="1100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America</a:t>
            </a:r>
            <a:r>
              <a:rPr sz="975" spc="-7" baseline="3000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9</a:t>
            </a:r>
            <a:endParaRPr sz="975" baseline="30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7340" y="7884662"/>
            <a:ext cx="7050405" cy="1515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8480" marR="286385">
              <a:lnSpc>
                <a:spcPct val="114000"/>
              </a:lnSpc>
            </a:pPr>
            <a:r>
              <a:rPr sz="1100" b="1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Execution </a:t>
            </a:r>
            <a:r>
              <a:rPr sz="1100" b="1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management.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Rather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acting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advisory 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consultancy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role, interim executives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responsible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 accountable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leaders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who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expect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implement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</a:t>
            </a:r>
            <a:r>
              <a:rPr sz="1100" spc="1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3078480" marR="5080">
              <a:lnSpc>
                <a:spcPct val="114000"/>
              </a:lnSpc>
            </a:pP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project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its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successful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conclusion, and be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measured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delivering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results.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71450" marR="4804410" indent="-159385">
              <a:lnSpc>
                <a:spcPct val="111000"/>
              </a:lnSpc>
              <a:spcBef>
                <a:spcPts val="670"/>
              </a:spcBef>
            </a:pP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9. Interim executives </a:t>
            </a:r>
            <a:r>
              <a:rPr sz="9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become </a:t>
            </a:r>
            <a:r>
              <a:rPr sz="9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status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quo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  </a:t>
            </a:r>
            <a:r>
              <a:rPr sz="9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tight </a:t>
            </a: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market. </a:t>
            </a:r>
            <a:r>
              <a:rPr sz="900" i="1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Boston </a:t>
            </a:r>
            <a:r>
              <a:rPr sz="900" i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Business</a:t>
            </a:r>
            <a:r>
              <a:rPr sz="900" i="1" spc="-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i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Journal.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31470" y="9028430"/>
            <a:ext cx="1092200" cy="0"/>
          </a:xfrm>
          <a:custGeom>
            <a:avLst/>
            <a:gdLst/>
            <a:ahLst/>
            <a:cxnLst/>
            <a:rect l="l" t="t" r="r" b="b"/>
            <a:pathLst>
              <a:path w="1092200">
                <a:moveTo>
                  <a:pt x="0" y="0"/>
                </a:moveTo>
                <a:lnTo>
                  <a:pt x="1092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7907" y="223228"/>
            <a:ext cx="11252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HCI</a:t>
            </a:r>
            <a:r>
              <a:rPr sz="1400" spc="-9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600" y="679615"/>
            <a:ext cx="2268220" cy="125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40"/>
              </a:lnSpc>
            </a:pPr>
            <a:r>
              <a:rPr sz="1950" spc="-12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The </a:t>
            </a:r>
            <a:r>
              <a:rPr sz="195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950" spc="-10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Executive:  </a:t>
            </a:r>
            <a:r>
              <a:rPr sz="1700" spc="-7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Gaining </a:t>
            </a:r>
            <a:r>
              <a:rPr sz="1700" spc="-9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a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Competitive  Business </a:t>
            </a:r>
            <a:r>
              <a:rPr sz="1700" spc="-10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Edge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through  </a:t>
            </a:r>
            <a:r>
              <a:rPr sz="1700" spc="-5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  </a:t>
            </a:r>
            <a:r>
              <a:rPr sz="1700" spc="-9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Management</a:t>
            </a:r>
            <a:endParaRPr sz="1700">
              <a:latin typeface="Palatino Linotype" panose="02040502050505030304"/>
              <a:cs typeface="Palatino Linotype" panose="020405020505050303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84613" y="1736458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5">
                <a:moveTo>
                  <a:pt x="0" y="97078"/>
                </a:moveTo>
                <a:lnTo>
                  <a:pt x="53174" y="46901"/>
                </a:lnTo>
                <a:lnTo>
                  <a:pt x="419" y="0"/>
                </a:lnTo>
              </a:path>
            </a:pathLst>
          </a:custGeom>
          <a:ln w="9525">
            <a:solidFill>
              <a:srgbClr val="524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309810" y="1674337"/>
            <a:ext cx="3948429" cy="77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b="1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Sustainability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.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While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tenure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may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relatively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short,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leaders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have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long-term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impact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share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expertise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internal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teams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which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work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ensure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solutions 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integrated into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your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company’s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</a:t>
            </a:r>
            <a:r>
              <a:rPr sz="1100" spc="1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processes.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84613" y="2612758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5">
                <a:moveTo>
                  <a:pt x="0" y="97078"/>
                </a:moveTo>
                <a:lnTo>
                  <a:pt x="53174" y="46901"/>
                </a:lnTo>
                <a:lnTo>
                  <a:pt x="419" y="0"/>
                </a:lnTo>
              </a:path>
            </a:pathLst>
          </a:custGeom>
          <a:ln w="9525">
            <a:solidFill>
              <a:srgbClr val="524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84613" y="4251058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4">
                <a:moveTo>
                  <a:pt x="0" y="97078"/>
                </a:moveTo>
                <a:lnTo>
                  <a:pt x="53174" y="46901"/>
                </a:lnTo>
                <a:lnTo>
                  <a:pt x="419" y="0"/>
                </a:lnTo>
              </a:path>
            </a:pathLst>
          </a:custGeom>
          <a:ln w="9525">
            <a:solidFill>
              <a:srgbClr val="524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309810" y="2550637"/>
            <a:ext cx="3995420" cy="5840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14000"/>
              </a:lnSpc>
            </a:pPr>
            <a:r>
              <a:rPr sz="1100" b="1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Risk </a:t>
            </a:r>
            <a:r>
              <a:rPr sz="1100" b="1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mitigation.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Seasoned executives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constitute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risk-mitigation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strategy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small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mid-sized companies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</a:t>
            </a:r>
            <a:r>
              <a:rPr sz="1100" spc="204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have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20320">
              <a:lnSpc>
                <a:spcPct val="114000"/>
              </a:lnSpc>
            </a:pP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public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track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record.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Because they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have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confronted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similar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challenges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previously,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articulate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pros and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planned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actions based on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 rather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than hypothesis.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Change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be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inherent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risk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itself: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change  management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ease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painful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transitions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serve as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catalysts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positive change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1100" spc="10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organization.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302260" algn="just">
              <a:lnSpc>
                <a:spcPct val="114000"/>
              </a:lnSpc>
              <a:spcBef>
                <a:spcPts val="895"/>
              </a:spcBef>
            </a:pPr>
            <a:r>
              <a:rPr sz="1100" b="1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Lower cost </a:t>
            </a:r>
            <a:r>
              <a:rPr sz="1100" b="1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b="1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leadership </a:t>
            </a:r>
            <a:r>
              <a:rPr sz="1100" b="1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talent.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Expense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aided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employees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at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all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levels.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Particularly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times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fiscal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economic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uncertainly,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ability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readily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add</a:t>
            </a:r>
            <a:r>
              <a:rPr sz="1100" spc="1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5080">
              <a:lnSpc>
                <a:spcPct val="114000"/>
              </a:lnSpc>
            </a:pP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subtract 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both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staff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represents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return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capital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strategy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impacts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bottom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line.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assignment-  based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employees, interim executives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provide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cost-effective, 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short-term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solution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fill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business-critical gaps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drive major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initiatives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such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mitigating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overcoming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crisis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situations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such 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financial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shortfalls, takeovers,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turnarounds,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family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conflicts.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avoid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unnecessarily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tying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up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capital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human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capital: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avoid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permanent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they 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do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not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need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 things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should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run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by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themselves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if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set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up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correctly </a:t>
            </a:r>
            <a:r>
              <a:rPr sz="1100" spc="-5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(GAAP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compliance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accounting,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e.g.)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initiatives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have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identifiable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conclusion—such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recruiting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initiative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once 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complete,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does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not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require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long-term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employ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professional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recruiter.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addition,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 can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avoid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cost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bad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hire,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hired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quickly and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insufficient evaluation. Often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if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hire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proves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mistake,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it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takes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months or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years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undo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damage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refill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position.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Plus, hiring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wrong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person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expensive.  </a:t>
            </a:r>
            <a:r>
              <a:rPr sz="1100" spc="-6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You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suffer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recruitment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costs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(for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misfit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for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replacement),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lost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productivity,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lost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opportunities,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severance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pay,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unemployment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compensation,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maybe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even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legal</a:t>
            </a:r>
            <a:r>
              <a:rPr sz="1100" spc="1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fees.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7907" y="223228"/>
            <a:ext cx="11252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HCI</a:t>
            </a:r>
            <a:r>
              <a:rPr sz="1400" spc="-9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600" y="679615"/>
            <a:ext cx="2268220" cy="125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40"/>
              </a:lnSpc>
            </a:pPr>
            <a:r>
              <a:rPr sz="1950" spc="-12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The </a:t>
            </a:r>
            <a:r>
              <a:rPr sz="195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950" spc="-10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Executive:  </a:t>
            </a:r>
            <a:r>
              <a:rPr sz="1700" spc="-7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Gaining </a:t>
            </a:r>
            <a:r>
              <a:rPr sz="1700" spc="-9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a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Competitive  Business </a:t>
            </a:r>
            <a:r>
              <a:rPr sz="1700" spc="-10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Edge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through  </a:t>
            </a:r>
            <a:r>
              <a:rPr sz="1700" spc="-5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Interim </a:t>
            </a:r>
            <a:r>
              <a:rPr sz="1700" spc="-7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Executive  </a:t>
            </a:r>
            <a:r>
              <a:rPr sz="1700" spc="-9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Management</a:t>
            </a:r>
            <a:endParaRPr sz="1700">
              <a:latin typeface="Palatino Linotype" panose="02040502050505030304"/>
              <a:cs typeface="Palatino Linotype" panose="0204050205050503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8846369"/>
            <a:ext cx="1562735" cy="467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0" marR="5080" indent="-222885">
              <a:lnSpc>
                <a:spcPct val="111000"/>
              </a:lnSpc>
            </a:pPr>
            <a:r>
              <a:rPr sz="9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10.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Workplace </a:t>
            </a:r>
            <a:r>
              <a:rPr sz="900" spc="-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HR </a:t>
            </a:r>
            <a:r>
              <a:rPr sz="900" spc="-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&amp; </a:t>
            </a:r>
            <a:r>
              <a:rPr sz="9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Safety  workplacehrsafety@  </a:t>
            </a:r>
            <a:r>
              <a:rPr sz="9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douglaspublications.com.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1470" y="8791121"/>
            <a:ext cx="1092200" cy="0"/>
          </a:xfrm>
          <a:custGeom>
            <a:avLst/>
            <a:gdLst/>
            <a:ahLst/>
            <a:cxnLst/>
            <a:rect l="l" t="t" r="r" b="b"/>
            <a:pathLst>
              <a:path w="1092200">
                <a:moveTo>
                  <a:pt x="0" y="0"/>
                </a:moveTo>
                <a:lnTo>
                  <a:pt x="1092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390696" y="1661637"/>
            <a:ext cx="3889375" cy="1153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experts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agree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that, added up,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wrong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person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will  </a:t>
            </a:r>
            <a:r>
              <a:rPr sz="11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cost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your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three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times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person’s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annual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salary</a:t>
            </a:r>
            <a:r>
              <a:rPr sz="975" spc="-37" baseline="300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10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.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addition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monetary 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cost,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bad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hiring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decision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adversely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affects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morale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other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employees. Hiring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wrong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person,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especially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role,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actually result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loss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 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good</a:t>
            </a:r>
            <a:r>
              <a:rPr sz="1100" spc="-8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workers.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400" y="3018104"/>
            <a:ext cx="4420235" cy="1740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Conclusion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marL="184150" marR="5080">
              <a:lnSpc>
                <a:spcPts val="1500"/>
              </a:lnSpc>
              <a:spcBef>
                <a:spcPts val="20"/>
              </a:spcBef>
            </a:pP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continually challenged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deliver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results,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often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under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severe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time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constraints,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while maintaining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vision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company’s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long-term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strategy.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However,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when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key skills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missing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from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management team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due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sudden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resignation;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gap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expands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enters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market;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explores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models;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requires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immediate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expertise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area;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itself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at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competitive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disadvantage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suffer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serious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financial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setbacks.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44850" y="4862418"/>
            <a:ext cx="4259580" cy="1915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executives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generally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part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team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skilled professionals 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who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have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own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pool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talent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draw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from, adding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bench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strength  </a:t>
            </a:r>
            <a:r>
              <a:rPr sz="1100" spc="-5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(if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needed)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hiring company.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when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very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specific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skill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sets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demand,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these executives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span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broad network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help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locate people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skills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required.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executives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who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fill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positions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elect this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career: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These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individuals 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who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enjoy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putting out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fires,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relish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challenge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change, and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thrive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walking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into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situation,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confident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successful</a:t>
            </a:r>
            <a:r>
              <a:rPr sz="1100" spc="2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outcome.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78105">
              <a:lnSpc>
                <a:spcPct val="114000"/>
              </a:lnSpc>
            </a:pP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commitment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task at hand;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confidence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based on  “been-there; 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done-that”</a:t>
            </a:r>
            <a:r>
              <a:rPr sz="1100" spc="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experience.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44850" y="6882200"/>
            <a:ext cx="4105910" cy="77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Companies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leverage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ability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access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leadership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talent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interim basis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have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competitive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edge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time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market,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return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investment,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ability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their  business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strategies.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1950" y="3162300"/>
            <a:ext cx="2437130" cy="4206240"/>
          </a:xfrm>
          <a:custGeom>
            <a:avLst/>
            <a:gdLst/>
            <a:ahLst/>
            <a:cxnLst/>
            <a:rect l="l" t="t" r="r" b="b"/>
            <a:pathLst>
              <a:path w="2437130" h="4206240">
                <a:moveTo>
                  <a:pt x="0" y="0"/>
                </a:moveTo>
                <a:lnTo>
                  <a:pt x="2436876" y="0"/>
                </a:lnTo>
                <a:lnTo>
                  <a:pt x="2436876" y="4206240"/>
                </a:lnTo>
                <a:lnTo>
                  <a:pt x="0" y="42062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5600" y="3625850"/>
            <a:ext cx="2222500" cy="3516629"/>
          </a:xfrm>
          <a:custGeom>
            <a:avLst/>
            <a:gdLst/>
            <a:ahLst/>
            <a:cxnLst/>
            <a:rect l="l" t="t" r="r" b="b"/>
            <a:pathLst>
              <a:path w="2222500" h="3516629">
                <a:moveTo>
                  <a:pt x="0" y="3516629"/>
                </a:moveTo>
                <a:lnTo>
                  <a:pt x="2222500" y="3516629"/>
                </a:lnTo>
                <a:lnTo>
                  <a:pt x="2222500" y="0"/>
                </a:lnTo>
                <a:lnTo>
                  <a:pt x="0" y="0"/>
                </a:lnTo>
                <a:lnTo>
                  <a:pt x="0" y="35166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5600" y="3155950"/>
            <a:ext cx="2222500" cy="3986529"/>
          </a:xfrm>
          <a:custGeom>
            <a:avLst/>
            <a:gdLst/>
            <a:ahLst/>
            <a:cxnLst/>
            <a:rect l="l" t="t" r="r" b="b"/>
            <a:pathLst>
              <a:path w="2222500" h="3986529">
                <a:moveTo>
                  <a:pt x="0" y="3986529"/>
                </a:moveTo>
                <a:lnTo>
                  <a:pt x="2222500" y="3986529"/>
                </a:lnTo>
                <a:lnTo>
                  <a:pt x="2222500" y="0"/>
                </a:lnTo>
                <a:lnTo>
                  <a:pt x="0" y="0"/>
                </a:lnTo>
                <a:lnTo>
                  <a:pt x="0" y="3986529"/>
                </a:lnTo>
                <a:close/>
              </a:path>
            </a:pathLst>
          </a:custGeom>
          <a:ln w="25400">
            <a:solidFill>
              <a:srgbClr val="4A19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5600" y="3155950"/>
            <a:ext cx="2222500" cy="469900"/>
          </a:xfrm>
          <a:custGeom>
            <a:avLst/>
            <a:gdLst/>
            <a:ahLst/>
            <a:cxnLst/>
            <a:rect l="l" t="t" r="r" b="b"/>
            <a:pathLst>
              <a:path w="2222500" h="469900">
                <a:moveTo>
                  <a:pt x="0" y="469900"/>
                </a:moveTo>
                <a:lnTo>
                  <a:pt x="2222500" y="469900"/>
                </a:lnTo>
                <a:lnTo>
                  <a:pt x="2222500" y="0"/>
                </a:lnTo>
                <a:lnTo>
                  <a:pt x="0" y="0"/>
                </a:lnTo>
                <a:lnTo>
                  <a:pt x="0" y="469900"/>
                </a:lnTo>
                <a:close/>
              </a:path>
            </a:pathLst>
          </a:custGeom>
          <a:solidFill>
            <a:srgbClr val="4A19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61950" y="3162300"/>
            <a:ext cx="2437130" cy="420624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95250" marR="824230">
              <a:lnSpc>
                <a:spcPts val="1400"/>
              </a:lnSpc>
              <a:spcBef>
                <a:spcPts val="325"/>
              </a:spcBef>
            </a:pPr>
            <a:r>
              <a:rPr sz="12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Growing </a:t>
            </a:r>
            <a:r>
              <a:rPr sz="1200" b="1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Demand</a:t>
            </a:r>
            <a:r>
              <a:rPr sz="1200" b="1" spc="-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for  </a:t>
            </a:r>
            <a:r>
              <a:rPr sz="1200" b="1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Interim</a:t>
            </a:r>
            <a:r>
              <a:rPr sz="1200" b="1" spc="-7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Executives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95250" marR="416560">
              <a:lnSpc>
                <a:spcPct val="114000"/>
              </a:lnSpc>
              <a:spcBef>
                <a:spcPts val="835"/>
              </a:spcBef>
            </a:pP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“The </a:t>
            </a:r>
            <a:r>
              <a:rPr sz="1100" i="1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use </a:t>
            </a:r>
            <a:r>
              <a:rPr sz="1100" i="1" spc="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interim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executives  </a:t>
            </a:r>
            <a:r>
              <a:rPr sz="1100" i="1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going </a:t>
            </a:r>
            <a:r>
              <a:rPr sz="1100" i="1" spc="3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be </a:t>
            </a:r>
            <a:r>
              <a:rPr sz="1100" i="1" spc="-4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solid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trend  </a:t>
            </a:r>
            <a:r>
              <a:rPr sz="1100" i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over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next </a:t>
            </a:r>
            <a:r>
              <a:rPr sz="1100" i="1" spc="-2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several </a:t>
            </a:r>
            <a:r>
              <a:rPr sz="1100" i="1" spc="-2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years </a:t>
            </a:r>
            <a:r>
              <a:rPr sz="1100" i="1" spc="-3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as 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market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becomes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tighter</a:t>
            </a:r>
            <a:r>
              <a:rPr sz="1100" i="1" spc="-5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for 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specialized 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talent. </a:t>
            </a:r>
            <a:r>
              <a:rPr sz="1100" i="1" spc="-2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labor 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force </a:t>
            </a:r>
            <a:r>
              <a:rPr sz="1100" i="1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going </a:t>
            </a:r>
            <a:r>
              <a:rPr sz="1100" i="1" spc="3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i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lose</a:t>
            </a:r>
            <a:r>
              <a:rPr sz="1100" i="1" spc="-7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i="1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many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95250" marR="360045">
              <a:lnSpc>
                <a:spcPct val="114000"/>
              </a:lnSpc>
            </a:pP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executives </a:t>
            </a:r>
            <a:r>
              <a:rPr sz="1100" i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over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next</a:t>
            </a:r>
            <a:r>
              <a:rPr sz="1100" i="1" spc="-3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i="1" spc="-2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several  </a:t>
            </a:r>
            <a:r>
              <a:rPr sz="1100" i="1" spc="-2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years </a:t>
            </a:r>
            <a:r>
              <a:rPr sz="1100" i="1" spc="-3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as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population</a:t>
            </a:r>
            <a:r>
              <a:rPr sz="1100" i="1" spc="2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i="1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ages.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95250" marR="323215">
              <a:lnSpc>
                <a:spcPct val="114000"/>
              </a:lnSpc>
            </a:pPr>
            <a:r>
              <a:rPr sz="1100" i="1" spc="-2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need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will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be 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particularly  acute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100" i="1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managers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their </a:t>
            </a:r>
            <a:r>
              <a:rPr sz="1100" i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late  30s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i="1" spc="-2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early </a:t>
            </a:r>
            <a:r>
              <a:rPr sz="1100" i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40s. </a:t>
            </a:r>
            <a:r>
              <a:rPr sz="1100" i="1" spc="-2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result 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will </a:t>
            </a:r>
            <a:r>
              <a:rPr sz="1100" i="1" spc="-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likely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be </a:t>
            </a:r>
            <a:r>
              <a:rPr sz="1100" i="1" spc="-4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lengthening </a:t>
            </a:r>
            <a:r>
              <a:rPr sz="1100" i="1" spc="1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 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permanent </a:t>
            </a:r>
            <a:r>
              <a:rPr sz="1100" i="1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search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cycle,</a:t>
            </a:r>
            <a:r>
              <a:rPr sz="1100" i="1" spc="-2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and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95250" marR="314325">
              <a:lnSpc>
                <a:spcPct val="114000"/>
              </a:lnSpc>
            </a:pP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this should 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create </a:t>
            </a:r>
            <a:r>
              <a:rPr sz="1100" i="1" spc="-4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i="1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vacuum</a:t>
            </a:r>
            <a:r>
              <a:rPr sz="1100" i="1" spc="-5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that  </a:t>
            </a:r>
            <a:r>
              <a:rPr sz="1100" i="1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the interim </a:t>
            </a: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executive</a:t>
            </a:r>
            <a:r>
              <a:rPr sz="1100" i="1" spc="-5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i="1" spc="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fills.”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748030" marR="306705" indent="488950">
              <a:lnSpc>
                <a:spcPct val="114000"/>
              </a:lnSpc>
              <a:spcBef>
                <a:spcPts val="900"/>
              </a:spcBef>
            </a:pPr>
            <a:r>
              <a:rPr sz="1100" i="1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—</a:t>
            </a:r>
            <a:r>
              <a:rPr sz="1100" spc="-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Randy</a:t>
            </a:r>
            <a:r>
              <a:rPr sz="1100" spc="-9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Mehl  Robert </a:t>
            </a:r>
            <a:r>
              <a:rPr sz="1100" spc="-5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W. </a:t>
            </a:r>
            <a:r>
              <a:rPr sz="110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Baird </a:t>
            </a:r>
            <a:r>
              <a:rPr sz="1100" spc="-4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100" spc="-10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5" dirty="0">
                <a:solidFill>
                  <a:srgbClr val="524D4A"/>
                </a:solidFill>
                <a:latin typeface="Arial" panose="020B0604020202020204"/>
                <a:cs typeface="Arial" panose="020B0604020202020204"/>
              </a:rPr>
              <a:t>Co.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9113296"/>
            <a:ext cx="4519295" cy="0"/>
          </a:xfrm>
          <a:custGeom>
            <a:avLst/>
            <a:gdLst/>
            <a:ahLst/>
            <a:cxnLst/>
            <a:rect l="l" t="t" r="r" b="b"/>
            <a:pathLst>
              <a:path w="4519295">
                <a:moveTo>
                  <a:pt x="0" y="0"/>
                </a:moveTo>
                <a:lnTo>
                  <a:pt x="4518926" y="0"/>
                </a:lnTo>
              </a:path>
            </a:pathLst>
          </a:custGeom>
          <a:ln w="6350">
            <a:solidFill>
              <a:srgbClr val="7973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00600" y="557212"/>
            <a:ext cx="2743200" cy="9088755"/>
          </a:xfrm>
          <a:custGeom>
            <a:avLst/>
            <a:gdLst/>
            <a:ahLst/>
            <a:cxnLst/>
            <a:rect l="l" t="t" r="r" b="b"/>
            <a:pathLst>
              <a:path w="2743200" h="9088755">
                <a:moveTo>
                  <a:pt x="0" y="9088170"/>
                </a:moveTo>
                <a:lnTo>
                  <a:pt x="2743200" y="9088170"/>
                </a:lnTo>
                <a:lnTo>
                  <a:pt x="2743200" y="0"/>
                </a:lnTo>
                <a:lnTo>
                  <a:pt x="0" y="0"/>
                </a:lnTo>
                <a:lnTo>
                  <a:pt x="0" y="9088170"/>
                </a:lnTo>
                <a:close/>
              </a:path>
            </a:pathLst>
          </a:custGeom>
          <a:solidFill>
            <a:srgbClr val="9C3A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98500" y="974064"/>
            <a:ext cx="3778885" cy="285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0" dirty="0">
                <a:solidFill>
                  <a:srgbClr val="524D4A"/>
                </a:solidFill>
                <a:latin typeface="Palatino Linotype" panose="02040502050505030304"/>
                <a:cs typeface="Palatino Linotype" panose="02040502050505030304"/>
              </a:rPr>
              <a:t>The </a:t>
            </a:r>
            <a:r>
              <a:rPr sz="2400" spc="-170" dirty="0">
                <a:solidFill>
                  <a:srgbClr val="524D4A"/>
                </a:solidFill>
                <a:latin typeface="Palatino Linotype" panose="02040502050505030304"/>
                <a:cs typeface="Palatino Linotype" panose="02040502050505030304"/>
              </a:rPr>
              <a:t>Human </a:t>
            </a:r>
            <a:r>
              <a:rPr sz="2400" spc="-125" dirty="0">
                <a:solidFill>
                  <a:srgbClr val="524D4A"/>
                </a:solidFill>
                <a:latin typeface="Palatino Linotype" panose="02040502050505030304"/>
                <a:cs typeface="Palatino Linotype" panose="02040502050505030304"/>
              </a:rPr>
              <a:t>Capital</a:t>
            </a:r>
            <a:r>
              <a:rPr sz="2400" spc="95" dirty="0">
                <a:solidFill>
                  <a:srgbClr val="524D4A"/>
                </a:solidFill>
                <a:latin typeface="Palatino Linotype" panose="02040502050505030304"/>
                <a:cs typeface="Palatino Linotype" panose="02040502050505030304"/>
              </a:rPr>
              <a:t> </a:t>
            </a:r>
            <a:r>
              <a:rPr sz="2400" spc="-100" dirty="0">
                <a:solidFill>
                  <a:srgbClr val="524D4A"/>
                </a:solidFill>
                <a:latin typeface="Palatino Linotype" panose="02040502050505030304"/>
                <a:cs typeface="Palatino Linotype" panose="02040502050505030304"/>
              </a:rPr>
              <a:t>Institute</a:t>
            </a:r>
            <a:endParaRPr sz="2400">
              <a:latin typeface="Palatino Linotype" panose="02040502050505030304"/>
              <a:cs typeface="Palatino Linotype" panose="02040502050505030304"/>
            </a:endParaRPr>
          </a:p>
          <a:p>
            <a:pPr marL="184150" marR="5080">
              <a:lnSpc>
                <a:spcPct val="114000"/>
              </a:lnSpc>
              <a:spcBef>
                <a:spcPts val="1540"/>
              </a:spcBef>
            </a:pP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Human </a:t>
            </a:r>
            <a:r>
              <a:rPr sz="1100" spc="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Capital </a:t>
            </a:r>
            <a:r>
              <a:rPr sz="1100" spc="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Institute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global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think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tank,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educator,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professional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association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defining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agenda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setting the pace for the new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business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science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 strategic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talent management.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more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than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107,000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members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over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40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countries,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HCI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offers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new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association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framework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cuts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across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silos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recruitment,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HR/OD,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finance,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sales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marketing, operations,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manufacturing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8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IT. </a:t>
            </a:r>
            <a:r>
              <a:rPr sz="1100" spc="-5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provide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key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executives,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line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managers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talent management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professionals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 newest education,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most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effective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tools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best practices 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talent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strategy,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acquisition,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alignment, engagement,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deployment,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measurement,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1100" spc="7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retention.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9950" y="3936181"/>
            <a:ext cx="3695065" cy="1344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Through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research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collaboration,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HCI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programs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collect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original,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creative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ideas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from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field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of the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brightest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thought 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leaders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talent management.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Those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ideas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are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then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transformed into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measurable,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real-world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strategies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help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our members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attract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retain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high-performing people, build  </a:t>
            </a: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diverse,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inclusive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workplace,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leverage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individual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team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performance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throughout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enterprise.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9950" y="5384312"/>
            <a:ext cx="3661410" cy="77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000"/>
              </a:lnSpc>
            </a:pPr>
            <a:r>
              <a:rPr sz="1100" spc="-4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future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belongs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leaders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innovative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ideas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 strategic knowledge. </a:t>
            </a:r>
            <a:r>
              <a:rPr sz="1100" spc="-5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We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invite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you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learn, </a:t>
            </a:r>
            <a:r>
              <a:rPr sz="1100" spc="-3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share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-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grow 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your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career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1100" spc="-4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HCI’s </a:t>
            </a:r>
            <a:r>
              <a:rPr sz="11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comprehensive resources,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3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join 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our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high-achieving, </a:t>
            </a:r>
            <a:r>
              <a:rPr sz="11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forward-looking </a:t>
            </a:r>
            <a:r>
              <a:rPr sz="11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membership</a:t>
            </a:r>
            <a:r>
              <a:rPr sz="11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2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community.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3526" y="7274808"/>
            <a:ext cx="1572895" cy="423545"/>
          </a:xfrm>
          <a:custGeom>
            <a:avLst/>
            <a:gdLst/>
            <a:ahLst/>
            <a:cxnLst/>
            <a:rect l="l" t="t" r="r" b="b"/>
            <a:pathLst>
              <a:path w="1572895" h="423545">
                <a:moveTo>
                  <a:pt x="1562977" y="34397"/>
                </a:moveTo>
                <a:lnTo>
                  <a:pt x="1362863" y="34397"/>
                </a:lnTo>
                <a:lnTo>
                  <a:pt x="1416496" y="47617"/>
                </a:lnTo>
                <a:lnTo>
                  <a:pt x="1425093" y="57158"/>
                </a:lnTo>
                <a:lnTo>
                  <a:pt x="1379918" y="88424"/>
                </a:lnTo>
                <a:lnTo>
                  <a:pt x="1334986" y="107957"/>
                </a:lnTo>
                <a:lnTo>
                  <a:pt x="1281049" y="128629"/>
                </a:lnTo>
                <a:lnTo>
                  <a:pt x="1222528" y="149343"/>
                </a:lnTo>
                <a:lnTo>
                  <a:pt x="1163842" y="169004"/>
                </a:lnTo>
                <a:lnTo>
                  <a:pt x="1063653" y="200782"/>
                </a:lnTo>
                <a:lnTo>
                  <a:pt x="1015837" y="215193"/>
                </a:lnTo>
                <a:lnTo>
                  <a:pt x="5539" y="421416"/>
                </a:lnTo>
                <a:lnTo>
                  <a:pt x="0" y="423193"/>
                </a:lnTo>
                <a:lnTo>
                  <a:pt x="65229" y="418533"/>
                </a:lnTo>
                <a:lnTo>
                  <a:pt x="160403" y="404893"/>
                </a:lnTo>
                <a:lnTo>
                  <a:pt x="203228" y="398894"/>
                </a:lnTo>
                <a:lnTo>
                  <a:pt x="297459" y="384161"/>
                </a:lnTo>
                <a:lnTo>
                  <a:pt x="401251" y="366127"/>
                </a:lnTo>
                <a:lnTo>
                  <a:pt x="569941" y="333788"/>
                </a:lnTo>
                <a:lnTo>
                  <a:pt x="747470" y="296344"/>
                </a:lnTo>
                <a:lnTo>
                  <a:pt x="866979" y="269232"/>
                </a:lnTo>
                <a:lnTo>
                  <a:pt x="984783" y="240884"/>
                </a:lnTo>
                <a:lnTo>
                  <a:pt x="1098630" y="211711"/>
                </a:lnTo>
                <a:lnTo>
                  <a:pt x="1153365" y="196945"/>
                </a:lnTo>
                <a:lnTo>
                  <a:pt x="1206266" y="182127"/>
                </a:lnTo>
                <a:lnTo>
                  <a:pt x="1257050" y="167310"/>
                </a:lnTo>
                <a:lnTo>
                  <a:pt x="1305437" y="152544"/>
                </a:lnTo>
                <a:lnTo>
                  <a:pt x="1351145" y="137883"/>
                </a:lnTo>
                <a:lnTo>
                  <a:pt x="1393891" y="123376"/>
                </a:lnTo>
                <a:lnTo>
                  <a:pt x="1433395" y="109076"/>
                </a:lnTo>
                <a:lnTo>
                  <a:pt x="1469374" y="95035"/>
                </a:lnTo>
                <a:lnTo>
                  <a:pt x="1529633" y="67934"/>
                </a:lnTo>
                <a:lnTo>
                  <a:pt x="1572414" y="42486"/>
                </a:lnTo>
                <a:lnTo>
                  <a:pt x="1562977" y="34397"/>
                </a:lnTo>
                <a:close/>
              </a:path>
              <a:path w="1572895" h="423545">
                <a:moveTo>
                  <a:pt x="1522849" y="0"/>
                </a:moveTo>
                <a:lnTo>
                  <a:pt x="1242444" y="32558"/>
                </a:lnTo>
                <a:lnTo>
                  <a:pt x="929086" y="89353"/>
                </a:lnTo>
                <a:lnTo>
                  <a:pt x="780658" y="119575"/>
                </a:lnTo>
                <a:lnTo>
                  <a:pt x="1104554" y="63630"/>
                </a:lnTo>
                <a:lnTo>
                  <a:pt x="1278752" y="37486"/>
                </a:lnTo>
                <a:lnTo>
                  <a:pt x="1362863" y="34397"/>
                </a:lnTo>
                <a:lnTo>
                  <a:pt x="1562977" y="34397"/>
                </a:lnTo>
                <a:lnTo>
                  <a:pt x="1522849" y="0"/>
                </a:lnTo>
                <a:close/>
              </a:path>
            </a:pathLst>
          </a:custGeom>
          <a:solidFill>
            <a:srgbClr val="C2D0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2289" y="7287945"/>
            <a:ext cx="409765" cy="40975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67853" y="7356347"/>
            <a:ext cx="1411033" cy="2756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60377" y="508000"/>
            <a:ext cx="83820" cy="9279255"/>
          </a:xfrm>
          <a:custGeom>
            <a:avLst/>
            <a:gdLst/>
            <a:ahLst/>
            <a:cxnLst/>
            <a:rect l="l" t="t" r="r" b="b"/>
            <a:pathLst>
              <a:path w="83820" h="9279255">
                <a:moveTo>
                  <a:pt x="12" y="9278937"/>
                </a:moveTo>
                <a:lnTo>
                  <a:pt x="12" y="762723"/>
                </a:lnTo>
                <a:lnTo>
                  <a:pt x="83451" y="683983"/>
                </a:lnTo>
                <a:lnTo>
                  <a:pt x="609" y="610349"/>
                </a:lnTo>
                <a:lnTo>
                  <a:pt x="0" y="0"/>
                </a:lnTo>
              </a:path>
            </a:pathLst>
          </a:custGeom>
          <a:ln w="6349">
            <a:solidFill>
              <a:srgbClr val="7973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00600" y="495300"/>
            <a:ext cx="2743200" cy="9234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344612" y="7770621"/>
            <a:ext cx="2080895" cy="353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1250 </a:t>
            </a:r>
            <a:r>
              <a:rPr sz="100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Connecticut </a:t>
            </a:r>
            <a:r>
              <a:rPr sz="1000" spc="-2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Avenue, </a:t>
            </a:r>
            <a:r>
              <a:rPr sz="10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Suite</a:t>
            </a:r>
            <a:r>
              <a:rPr sz="1000" spc="7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200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spc="-10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Washington, D.C.</a:t>
            </a:r>
            <a:r>
              <a:rPr sz="1000" spc="-1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5" dirty="0">
                <a:solidFill>
                  <a:srgbClr val="79736E"/>
                </a:solidFill>
                <a:latin typeface="Arial" panose="020B0604020202020204"/>
                <a:cs typeface="Arial" panose="020B0604020202020204"/>
              </a:rPr>
              <a:t>20036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74063" y="538835"/>
            <a:ext cx="0" cy="9107170"/>
          </a:xfrm>
          <a:custGeom>
            <a:avLst/>
            <a:gdLst/>
            <a:ahLst/>
            <a:cxnLst/>
            <a:rect l="l" t="t" r="r" b="b"/>
            <a:pathLst>
              <a:path h="9107170">
                <a:moveTo>
                  <a:pt x="0" y="0"/>
                </a:moveTo>
                <a:lnTo>
                  <a:pt x="0" y="9106547"/>
                </a:lnTo>
              </a:path>
            </a:pathLst>
          </a:custGeom>
          <a:ln w="53073">
            <a:solidFill>
              <a:srgbClr val="D1CDC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8218" y="8964612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5" h="283845">
                <a:moveTo>
                  <a:pt x="141681" y="0"/>
                </a:moveTo>
                <a:lnTo>
                  <a:pt x="96900" y="7222"/>
                </a:lnTo>
                <a:lnTo>
                  <a:pt x="58007" y="27332"/>
                </a:lnTo>
                <a:lnTo>
                  <a:pt x="27337" y="57999"/>
                </a:lnTo>
                <a:lnTo>
                  <a:pt x="7223" y="96889"/>
                </a:lnTo>
                <a:lnTo>
                  <a:pt x="0" y="141668"/>
                </a:lnTo>
                <a:lnTo>
                  <a:pt x="7223" y="186454"/>
                </a:lnTo>
                <a:lnTo>
                  <a:pt x="27337" y="225347"/>
                </a:lnTo>
                <a:lnTo>
                  <a:pt x="58007" y="256016"/>
                </a:lnTo>
                <a:lnTo>
                  <a:pt x="96900" y="276127"/>
                </a:lnTo>
                <a:lnTo>
                  <a:pt x="141681" y="283349"/>
                </a:lnTo>
                <a:lnTo>
                  <a:pt x="186462" y="276127"/>
                </a:lnTo>
                <a:lnTo>
                  <a:pt x="225354" y="256016"/>
                </a:lnTo>
                <a:lnTo>
                  <a:pt x="256025" y="225347"/>
                </a:lnTo>
                <a:lnTo>
                  <a:pt x="276139" y="186454"/>
                </a:lnTo>
                <a:lnTo>
                  <a:pt x="283362" y="141668"/>
                </a:lnTo>
                <a:lnTo>
                  <a:pt x="276139" y="96889"/>
                </a:lnTo>
                <a:lnTo>
                  <a:pt x="256025" y="57999"/>
                </a:lnTo>
                <a:lnTo>
                  <a:pt x="225354" y="27332"/>
                </a:lnTo>
                <a:lnTo>
                  <a:pt x="186462" y="7222"/>
                </a:lnTo>
                <a:lnTo>
                  <a:pt x="1416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28218" y="8964612"/>
            <a:ext cx="283349" cy="283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8218" y="8964612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5" h="283845">
                <a:moveTo>
                  <a:pt x="141681" y="283349"/>
                </a:moveTo>
                <a:lnTo>
                  <a:pt x="186462" y="276127"/>
                </a:lnTo>
                <a:lnTo>
                  <a:pt x="225354" y="256016"/>
                </a:lnTo>
                <a:lnTo>
                  <a:pt x="256025" y="225347"/>
                </a:lnTo>
                <a:lnTo>
                  <a:pt x="276139" y="186454"/>
                </a:lnTo>
                <a:lnTo>
                  <a:pt x="283362" y="141668"/>
                </a:lnTo>
                <a:lnTo>
                  <a:pt x="276139" y="96889"/>
                </a:lnTo>
                <a:lnTo>
                  <a:pt x="256025" y="57999"/>
                </a:lnTo>
                <a:lnTo>
                  <a:pt x="225354" y="27332"/>
                </a:lnTo>
                <a:lnTo>
                  <a:pt x="186462" y="7222"/>
                </a:lnTo>
                <a:lnTo>
                  <a:pt x="141681" y="0"/>
                </a:lnTo>
                <a:lnTo>
                  <a:pt x="96900" y="7222"/>
                </a:lnTo>
                <a:lnTo>
                  <a:pt x="58007" y="27332"/>
                </a:lnTo>
                <a:lnTo>
                  <a:pt x="27337" y="57999"/>
                </a:lnTo>
                <a:lnTo>
                  <a:pt x="7223" y="96889"/>
                </a:lnTo>
                <a:lnTo>
                  <a:pt x="0" y="141668"/>
                </a:lnTo>
                <a:lnTo>
                  <a:pt x="7223" y="186454"/>
                </a:lnTo>
                <a:lnTo>
                  <a:pt x="27337" y="225347"/>
                </a:lnTo>
                <a:lnTo>
                  <a:pt x="58007" y="256016"/>
                </a:lnTo>
                <a:lnTo>
                  <a:pt x="96900" y="276127"/>
                </a:lnTo>
                <a:lnTo>
                  <a:pt x="141681" y="283349"/>
                </a:lnTo>
                <a:close/>
              </a:path>
            </a:pathLst>
          </a:custGeom>
          <a:ln w="6349">
            <a:solidFill>
              <a:srgbClr val="7973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8600" y="9695332"/>
            <a:ext cx="4695190" cy="134620"/>
          </a:xfrm>
          <a:custGeom>
            <a:avLst/>
            <a:gdLst/>
            <a:ahLst/>
            <a:cxnLst/>
            <a:rect l="l" t="t" r="r" b="b"/>
            <a:pathLst>
              <a:path w="4695190" h="134620">
                <a:moveTo>
                  <a:pt x="0" y="134467"/>
                </a:moveTo>
                <a:lnTo>
                  <a:pt x="4694567" y="134467"/>
                </a:lnTo>
                <a:lnTo>
                  <a:pt x="4694567" y="0"/>
                </a:lnTo>
                <a:lnTo>
                  <a:pt x="0" y="0"/>
                </a:lnTo>
                <a:lnTo>
                  <a:pt x="0" y="134467"/>
                </a:lnTo>
                <a:close/>
              </a:path>
            </a:pathLst>
          </a:custGeom>
          <a:solidFill>
            <a:srgbClr val="4A19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8600" y="9645383"/>
            <a:ext cx="4695190" cy="53975"/>
          </a:xfrm>
          <a:custGeom>
            <a:avLst/>
            <a:gdLst/>
            <a:ahLst/>
            <a:cxnLst/>
            <a:rect l="l" t="t" r="r" b="b"/>
            <a:pathLst>
              <a:path w="4695190" h="53975">
                <a:moveTo>
                  <a:pt x="0" y="53784"/>
                </a:moveTo>
                <a:lnTo>
                  <a:pt x="4694567" y="53784"/>
                </a:lnTo>
                <a:lnTo>
                  <a:pt x="4694567" y="0"/>
                </a:lnTo>
                <a:lnTo>
                  <a:pt x="0" y="0"/>
                </a:lnTo>
                <a:lnTo>
                  <a:pt x="0" y="53784"/>
                </a:lnTo>
                <a:close/>
              </a:path>
            </a:pathLst>
          </a:custGeom>
          <a:solidFill>
            <a:srgbClr val="DDAF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8600" y="228600"/>
            <a:ext cx="7315200" cy="235585"/>
          </a:xfrm>
          <a:custGeom>
            <a:avLst/>
            <a:gdLst/>
            <a:ahLst/>
            <a:cxnLst/>
            <a:rect l="l" t="t" r="r" b="b"/>
            <a:pathLst>
              <a:path w="7315200" h="235584">
                <a:moveTo>
                  <a:pt x="0" y="235254"/>
                </a:moveTo>
                <a:lnTo>
                  <a:pt x="7315200" y="235254"/>
                </a:lnTo>
                <a:lnTo>
                  <a:pt x="7315200" y="0"/>
                </a:lnTo>
                <a:lnTo>
                  <a:pt x="0" y="0"/>
                </a:lnTo>
                <a:lnTo>
                  <a:pt x="0" y="235254"/>
                </a:lnTo>
                <a:close/>
              </a:path>
            </a:pathLst>
          </a:custGeom>
          <a:solidFill>
            <a:srgbClr val="4A19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8600" y="463854"/>
            <a:ext cx="7315200" cy="93345"/>
          </a:xfrm>
          <a:custGeom>
            <a:avLst/>
            <a:gdLst/>
            <a:ahLst/>
            <a:cxnLst/>
            <a:rect l="l" t="t" r="r" b="b"/>
            <a:pathLst>
              <a:path w="7315200" h="93345">
                <a:moveTo>
                  <a:pt x="0" y="93357"/>
                </a:moveTo>
                <a:lnTo>
                  <a:pt x="7315200" y="93357"/>
                </a:lnTo>
                <a:lnTo>
                  <a:pt x="7315200" y="0"/>
                </a:lnTo>
                <a:lnTo>
                  <a:pt x="0" y="0"/>
                </a:lnTo>
                <a:lnTo>
                  <a:pt x="0" y="93357"/>
                </a:lnTo>
                <a:close/>
              </a:path>
            </a:pathLst>
          </a:custGeom>
          <a:solidFill>
            <a:srgbClr val="DDAF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355219" y="235940"/>
            <a:ext cx="11252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HCI</a:t>
            </a:r>
            <a:r>
              <a:rPr sz="1400" spc="-9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923167" y="2576664"/>
            <a:ext cx="2796540" cy="7350759"/>
          </a:xfrm>
          <a:custGeom>
            <a:avLst/>
            <a:gdLst/>
            <a:ahLst/>
            <a:cxnLst/>
            <a:rect l="l" t="t" r="r" b="b"/>
            <a:pathLst>
              <a:path w="2796540" h="7350759">
                <a:moveTo>
                  <a:pt x="0" y="0"/>
                </a:moveTo>
                <a:lnTo>
                  <a:pt x="2796108" y="0"/>
                </a:lnTo>
                <a:lnTo>
                  <a:pt x="2796108" y="7350683"/>
                </a:lnTo>
                <a:lnTo>
                  <a:pt x="0" y="73506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902200" y="2488539"/>
            <a:ext cx="1427480" cy="39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The</a:t>
            </a:r>
            <a:r>
              <a:rPr sz="2400" spc="-130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 </a:t>
            </a:r>
            <a:r>
              <a:rPr sz="2400" spc="-145" dirty="0">
                <a:solidFill>
                  <a:srgbClr val="FFFFFF"/>
                </a:solidFill>
                <a:latin typeface="Palatino Linotype" panose="02040502050505030304"/>
                <a:cs typeface="Palatino Linotype" panose="02040502050505030304"/>
              </a:rPr>
              <a:t>Author</a:t>
            </a:r>
            <a:endParaRPr sz="2400">
              <a:latin typeface="Palatino Linotype" panose="02040502050505030304"/>
              <a:cs typeface="Palatino Linotype" panose="02040502050505030304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73650" y="2992622"/>
            <a:ext cx="2376170" cy="610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5900">
              <a:lnSpc>
                <a:spcPct val="114000"/>
              </a:lnSpc>
            </a:pPr>
            <a:r>
              <a:rPr sz="1100" b="1" spc="-3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Dr. </a:t>
            </a:r>
            <a:r>
              <a:rPr sz="11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Katherine </a:t>
            </a:r>
            <a:r>
              <a:rPr sz="1100" b="1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Jones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member  </a:t>
            </a:r>
            <a:r>
              <a:rPr sz="11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HCI’s </a:t>
            </a:r>
            <a:r>
              <a:rPr sz="11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Advisory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Board  and was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principal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advisor </a:t>
            </a:r>
            <a:r>
              <a:rPr sz="1100" spc="3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this  </a:t>
            </a:r>
            <a:r>
              <a:rPr sz="11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study. </a:t>
            </a:r>
            <a:r>
              <a:rPr sz="1100" spc="-4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Dr.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Jones is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the  Director </a:t>
            </a:r>
            <a:r>
              <a:rPr sz="11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Marketing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for</a:t>
            </a:r>
            <a:r>
              <a:rPr sz="1100" spc="-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NetSuite,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5080">
              <a:lnSpc>
                <a:spcPct val="114000"/>
              </a:lnSpc>
            </a:pP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Inc., </a:t>
            </a:r>
            <a:r>
              <a:rPr sz="11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Bay </a:t>
            </a:r>
            <a:r>
              <a:rPr sz="11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Area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company </a:t>
            </a:r>
            <a:r>
              <a:rPr sz="11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that 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provides integrated </a:t>
            </a:r>
            <a:r>
              <a:rPr sz="1100" spc="-4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ERP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solutions </a:t>
            </a:r>
            <a:r>
              <a:rPr sz="11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as  </a:t>
            </a:r>
            <a:r>
              <a:rPr sz="11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hosted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service </a:t>
            </a:r>
            <a:r>
              <a:rPr sz="1100" spc="3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middle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market 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enterprises. </a:t>
            </a:r>
            <a:r>
              <a:rPr sz="11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She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was </a:t>
            </a:r>
            <a:r>
              <a:rPr sz="11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 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director at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Aberdeen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Group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Boston 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eight </a:t>
            </a:r>
            <a:r>
              <a:rPr sz="11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years,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focusing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on </a:t>
            </a:r>
            <a:r>
              <a:rPr sz="11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 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consulting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services in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workforce 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management </a:t>
            </a:r>
            <a:r>
              <a:rPr sz="1100" spc="-4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ERP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mid-market 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companies. </a:t>
            </a:r>
            <a:r>
              <a:rPr sz="11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She </a:t>
            </a:r>
            <a:r>
              <a:rPr sz="11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has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written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widely  on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many </a:t>
            </a:r>
            <a:r>
              <a:rPr sz="1100" spc="-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areas </a:t>
            </a:r>
            <a:r>
              <a:rPr sz="11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talent</a:t>
            </a:r>
            <a:r>
              <a:rPr sz="1100" spc="-1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management, 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technology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business</a:t>
            </a:r>
            <a:r>
              <a:rPr sz="1100" spc="-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practices.</a:t>
            </a:r>
            <a:endParaRPr sz="1100">
              <a:latin typeface="Arial" panose="020B0604020202020204"/>
              <a:cs typeface="Arial" panose="020B0604020202020204"/>
            </a:endParaRPr>
          </a:p>
          <a:p>
            <a:pPr marL="12700" marR="21590">
              <a:lnSpc>
                <a:spcPct val="114000"/>
              </a:lnSpc>
            </a:pPr>
            <a:r>
              <a:rPr sz="11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veteran in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enterprise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applications, 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Jones </a:t>
            </a:r>
            <a:r>
              <a:rPr sz="11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has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been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responsible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for 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technical </a:t>
            </a:r>
            <a:r>
              <a:rPr sz="1100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product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marketing and 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strategic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alliance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management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  </a:t>
            </a:r>
            <a:r>
              <a:rPr sz="11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several </a:t>
            </a:r>
            <a:r>
              <a:rPr sz="11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computer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companies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since 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1984. </a:t>
            </a:r>
            <a:r>
              <a:rPr sz="11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She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founded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Independent  Consulting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Services in 1994 </a:t>
            </a:r>
            <a:r>
              <a:rPr sz="1100" spc="3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to 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provide marketing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services </a:t>
            </a:r>
            <a:r>
              <a:rPr sz="1100" spc="3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high-  tech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companies.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Prior </a:t>
            </a:r>
            <a:r>
              <a:rPr sz="1100" spc="3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11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high 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technology </a:t>
            </a:r>
            <a:r>
              <a:rPr sz="11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career,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Jones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was </a:t>
            </a:r>
            <a:r>
              <a:rPr sz="11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 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university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dean,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involved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academic 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administration, </a:t>
            </a:r>
            <a:r>
              <a:rPr sz="11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research,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 teaching.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Jones is </a:t>
            </a:r>
            <a:r>
              <a:rPr sz="11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frequent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speaker 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widely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published </a:t>
            </a:r>
            <a:r>
              <a:rPr sz="11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1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U.S. 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abroad. </a:t>
            </a:r>
            <a:r>
              <a:rPr sz="1100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She </a:t>
            </a:r>
            <a:r>
              <a:rPr sz="11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has </a:t>
            </a:r>
            <a:r>
              <a:rPr sz="1100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Master’s </a:t>
            </a:r>
            <a:r>
              <a:rPr sz="1100" spc="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 </a:t>
            </a:r>
            <a:r>
              <a:rPr sz="1100" spc="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Doctorate from </a:t>
            </a:r>
            <a:r>
              <a:rPr sz="1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Cornell</a:t>
            </a:r>
            <a:r>
              <a:rPr sz="1100" spc="-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University.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543550" y="865416"/>
            <a:ext cx="1233512" cy="14450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533758" y="857122"/>
            <a:ext cx="1244600" cy="1460500"/>
          </a:xfrm>
          <a:custGeom>
            <a:avLst/>
            <a:gdLst/>
            <a:ahLst/>
            <a:cxnLst/>
            <a:rect l="l" t="t" r="r" b="b"/>
            <a:pathLst>
              <a:path w="1244600" h="1460500">
                <a:moveTo>
                  <a:pt x="0" y="1460500"/>
                </a:moveTo>
                <a:lnTo>
                  <a:pt x="1244600" y="1460500"/>
                </a:lnTo>
                <a:lnTo>
                  <a:pt x="1244600" y="0"/>
                </a:lnTo>
                <a:lnTo>
                  <a:pt x="0" y="0"/>
                </a:lnTo>
                <a:lnTo>
                  <a:pt x="0" y="146050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21669</Words>
  <Application>WPS Presentation</Application>
  <PresentationFormat>Personalizar</PresentationFormat>
  <Paragraphs>185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SimSun</vt:lpstr>
      <vt:lpstr>Wingdings</vt:lpstr>
      <vt:lpstr>Palatino Linotype</vt:lpstr>
      <vt:lpstr>Arial</vt:lpstr>
      <vt:lpstr>Times New Roman</vt:lpstr>
      <vt:lpstr>Calibri</vt:lpstr>
      <vt:lpstr>Microsoft YaHei</vt:lpstr>
      <vt:lpstr/>
      <vt:lpstr>Arial Unicode MS</vt:lpstr>
      <vt:lpstr>Office Theme</vt:lpstr>
      <vt:lpstr>The Interim Executive: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Interim Executive:</dc:title>
  <dc:creator>Edson</dc:creator>
  <cp:lastModifiedBy>sccavenaghi</cp:lastModifiedBy>
  <cp:revision>2</cp:revision>
  <dcterms:created xsi:type="dcterms:W3CDTF">2017-06-22T13:01:00Z</dcterms:created>
  <dcterms:modified xsi:type="dcterms:W3CDTF">2018-08-28T09:15:34Z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2008-04-07T00:00:00Z</vt:filetime>
  </property>
  <property fmtid="{D5CDD505-2E9C-101B-9397-08002B2CF9AE}" pid="3" name="Creator">
    <vt:lpwstr>Adobe InDesign CS3 (5.0.2)</vt:lpwstr>
  </property>
  <property fmtid="{D5CDD505-2E9C-101B-9397-08002B2CF9AE}" pid="4" name="LastSaved">
    <vt:filetime>2017-06-22T00:00:00Z</vt:filetime>
  </property>
  <property fmtid="{D5CDD505-2E9C-101B-9397-08002B2CF9AE}" pid="5" name="KSOProductBuildVer">
    <vt:lpwstr>1046-10.2.0.7456</vt:lpwstr>
  </property>
</Properties>
</file>